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43"/>
  </p:notesMasterIdLst>
  <p:handoutMasterIdLst>
    <p:handoutMasterId r:id="rId44"/>
  </p:handoutMasterIdLst>
  <p:sldIdLst>
    <p:sldId id="297" r:id="rId2"/>
    <p:sldId id="325" r:id="rId3"/>
    <p:sldId id="256" r:id="rId4"/>
    <p:sldId id="291" r:id="rId5"/>
    <p:sldId id="298" r:id="rId6"/>
    <p:sldId id="289" r:id="rId7"/>
    <p:sldId id="306" r:id="rId8"/>
    <p:sldId id="274" r:id="rId9"/>
    <p:sldId id="258" r:id="rId10"/>
    <p:sldId id="307" r:id="rId11"/>
    <p:sldId id="275" r:id="rId12"/>
    <p:sldId id="265" r:id="rId13"/>
    <p:sldId id="315" r:id="rId14"/>
    <p:sldId id="264" r:id="rId15"/>
    <p:sldId id="263" r:id="rId16"/>
    <p:sldId id="286" r:id="rId17"/>
    <p:sldId id="287" r:id="rId18"/>
    <p:sldId id="269" r:id="rId19"/>
    <p:sldId id="261" r:id="rId20"/>
    <p:sldId id="285" r:id="rId21"/>
    <p:sldId id="299" r:id="rId22"/>
    <p:sldId id="316" r:id="rId23"/>
    <p:sldId id="317" r:id="rId24"/>
    <p:sldId id="300" r:id="rId25"/>
    <p:sldId id="324" r:id="rId26"/>
    <p:sldId id="318" r:id="rId27"/>
    <p:sldId id="319" r:id="rId28"/>
    <p:sldId id="302" r:id="rId29"/>
    <p:sldId id="313" r:id="rId30"/>
    <p:sldId id="310" r:id="rId31"/>
    <p:sldId id="301" r:id="rId32"/>
    <p:sldId id="303" r:id="rId33"/>
    <p:sldId id="326" r:id="rId34"/>
    <p:sldId id="294" r:id="rId35"/>
    <p:sldId id="295" r:id="rId36"/>
    <p:sldId id="296" r:id="rId37"/>
    <p:sldId id="311" r:id="rId38"/>
    <p:sldId id="312" r:id="rId39"/>
    <p:sldId id="322" r:id="rId40"/>
    <p:sldId id="323" r:id="rId41"/>
    <p:sldId id="290" r:id="rId42"/>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1414D4"/>
    <a:srgbClr val="FF9933"/>
    <a:srgbClr val="1111B3"/>
    <a:srgbClr val="007434"/>
    <a:srgbClr val="CC3300"/>
    <a:srgbClr val="CC6600"/>
    <a:srgbClr val="FF0000"/>
    <a:srgbClr val="000066"/>
    <a:srgbClr val="3366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737" autoAdjust="0"/>
  </p:normalViewPr>
  <p:slideViewPr>
    <p:cSldViewPr>
      <p:cViewPr varScale="1">
        <p:scale>
          <a:sx n="131" d="100"/>
          <a:sy n="131"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79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ABCE36C-A958-4891-86F9-0B57DFBD665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72166-06FF-4997-A82B-21907CFED30F}" type="datetimeFigureOut">
              <a:rPr lang="en-US" smtClean="0"/>
              <a:pPr/>
              <a:t>6/16/2010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61D6B5-EEF2-45B6-BD0F-92EEA5E9B0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61D6B5-EEF2-45B6-BD0F-92EEA5E9B0F2}"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B274740-8FF4-4982-8653-6E2382140193}"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24342A-383A-4201-AEEF-751947DA1B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07F1A1-80E2-4C34-BEB3-11267B955F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DBE700-4F4A-4893-8849-3698831E8E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5B7F913-A970-4921-87A9-A0803B67D3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EA09A-7F91-4FF0-B495-30B6993022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C130E-D210-4C05-A61A-BF7B13C80D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6B0F0-CE2E-429D-81C8-13F5693A2E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1BD71-41AE-42EB-AD05-FE4D2A040B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C274A-4F33-417A-BFD6-71A0532DCC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A236A-0BF2-4874-8164-CBB76502E3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2B4BDB-82CC-48C7-8AD3-A3025498AF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3.gif"/></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gif"/><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www.fcc.gov/"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gif"/><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www.fcc.gov/"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fcc.gov/"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1.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3.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fcc.gov/"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6.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7.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8.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www.fcc.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fcc.gov/"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1.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fcc.gov/" TargetMode="External"/><Relationship Id="rId7" Type="http://schemas.openxmlformats.org/officeDocument/2006/relationships/hyperlink" Target="http://www.google.com/imgres?imgurl=http://www.scilfball.com/2008/predictions/red_x_mark.jpg&amp;imgrefurl=http://www.scilfball.com/2008/predictions/week2.php&amp;usg=__JjefdEqXL6YQ6shW4rIO80xT9VU=&amp;h=347&amp;w=360&amp;sz=13&amp;hl=en&amp;start=4&amp;itbs=1&amp;tbnid=Q1q_8mb8P4ek0M:&amp;tbnh=117&amp;tbnw=121&amp;prev=/images?q=x+mark&amp;hl=en&amp;gbv=2&amp;tbs=isch:1"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www.google.com/imgres?imgurl=http://www.getrealworldfit.com/uploads/check-mark.png&amp;imgrefurl=http://www.getrealworldfit.com/cookbook.html&amp;usg=__oUiavrEauRco_8HwcJD5Up1VNw8=&amp;h=292&amp;w=273&amp;sz=4&amp;hl=en&amp;start=20&amp;itbs=1&amp;tbnid=Dm2ebTj5GPSxDM:&amp;tbnh=115&amp;tbnw=108&amp;prev=/images?q=check+mark&amp;hl=en&amp;gbv=2&amp;ndsp=21&amp;tbs=isch:1" TargetMode="External"/><Relationship Id="rId10" Type="http://schemas.openxmlformats.org/officeDocument/2006/relationships/image" Target="../media/image14.jpeg"/><Relationship Id="rId4" Type="http://schemas.openxmlformats.org/officeDocument/2006/relationships/image" Target="../media/image3.gif"/><Relationship Id="rId9" Type="http://schemas.openxmlformats.org/officeDocument/2006/relationships/hyperlink" Target="http://www.google.com/imgres?imgurl=http://www.bcps.org/offices/lis/models/shapeofacity/images/question%20mark.jpg&amp;imgrefurl=http://www.bcps.org/offices/lis/models/shapeofacity/index.html&amp;usg=__QdQiUF3GuHpEWxl2XjgFhQtRV_U=&amp;h=350&amp;w=350&amp;sz=28&amp;hl=en&amp;start=296&amp;itbs=1&amp;tbnid=C874Q9RT1_fxKM:&amp;tbnh=120&amp;tbnw=120&amp;prev=/images?q=question+mark&amp;start=294&amp;hl=en&amp;sa=N&amp;gbv=2&amp;ndsp=21&amp;tbs=isch:1"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4.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5.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6.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7.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8.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9.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1.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hyperlink" Target="http://www.fcc.gov/"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381000"/>
            <a:ext cx="7239000" cy="1524000"/>
          </a:xfrm>
        </p:spPr>
        <p:txBody>
          <a:bodyPr>
            <a:normAutofit fontScale="90000"/>
          </a:bodyPr>
          <a:lstStyle/>
          <a:p>
            <a:pPr algn="l"/>
            <a:r>
              <a:rPr lang="en-US" dirty="0"/>
              <a:t>	   </a:t>
            </a:r>
            <a:r>
              <a:rPr lang="en-US" sz="3200" dirty="0">
                <a:solidFill>
                  <a:srgbClr val="CC3300"/>
                </a:solidFill>
                <a:latin typeface="Tahoma" pitchFamily="34" charset="0"/>
              </a:rPr>
              <a:t>The Amateur’s </a:t>
            </a:r>
            <a:r>
              <a:rPr lang="en-US" sz="3200" dirty="0" smtClean="0">
                <a:solidFill>
                  <a:srgbClr val="CC3300"/>
                </a:solidFill>
                <a:latin typeface="Tahoma" pitchFamily="34" charset="0"/>
              </a:rPr>
              <a:t>Code</a:t>
            </a:r>
            <a:br>
              <a:rPr lang="en-US" sz="3200" dirty="0" smtClean="0">
                <a:solidFill>
                  <a:srgbClr val="CC3300"/>
                </a:solidFill>
                <a:latin typeface="Tahoma" pitchFamily="34" charset="0"/>
              </a:rPr>
            </a:br>
            <a:r>
              <a:rPr lang="en-US" dirty="0">
                <a:solidFill>
                  <a:srgbClr val="CC3300"/>
                </a:solidFill>
                <a:latin typeface="Tahoma" pitchFamily="34" charset="0"/>
              </a:rPr>
              <a:t/>
            </a:r>
            <a:br>
              <a:rPr lang="en-US" dirty="0">
                <a:solidFill>
                  <a:srgbClr val="CC3300"/>
                </a:solidFill>
                <a:latin typeface="Tahoma" pitchFamily="34" charset="0"/>
              </a:rPr>
            </a:br>
            <a:r>
              <a:rPr lang="en-US" sz="2400" dirty="0">
                <a:solidFill>
                  <a:srgbClr val="1414D4"/>
                </a:solidFill>
              </a:rPr>
              <a:t>The Radio Amateur is:</a:t>
            </a:r>
          </a:p>
        </p:txBody>
      </p:sp>
      <p:sp>
        <p:nvSpPr>
          <p:cNvPr id="26627" name="Rectangle 3"/>
          <p:cNvSpPr>
            <a:spLocks noGrp="1" noChangeArrowheads="1"/>
          </p:cNvSpPr>
          <p:nvPr>
            <p:ph idx="1"/>
          </p:nvPr>
        </p:nvSpPr>
        <p:spPr>
          <a:xfrm>
            <a:off x="1066800" y="1752600"/>
            <a:ext cx="7620000" cy="4495800"/>
          </a:xfrm>
        </p:spPr>
        <p:txBody>
          <a:bodyPr/>
          <a:lstStyle/>
          <a:p>
            <a:pPr>
              <a:lnSpc>
                <a:spcPct val="80000"/>
              </a:lnSpc>
            </a:pPr>
            <a:endParaRPr lang="en-US" sz="1400" b="1" dirty="0"/>
          </a:p>
          <a:p>
            <a:pPr>
              <a:lnSpc>
                <a:spcPct val="80000"/>
              </a:lnSpc>
              <a:buFontTx/>
              <a:buNone/>
            </a:pPr>
            <a:r>
              <a:rPr lang="en-US" sz="1800" b="1" dirty="0"/>
              <a:t>CONSIDERATE</a:t>
            </a:r>
            <a:r>
              <a:rPr lang="en-US" sz="1400" b="1" dirty="0"/>
              <a:t>...</a:t>
            </a:r>
            <a:r>
              <a:rPr lang="en-US" sz="1400" dirty="0"/>
              <a:t>never knowingly operates in such a way as to lessen the pleasure of others.</a:t>
            </a:r>
            <a:br>
              <a:rPr lang="en-US" sz="1400" dirty="0"/>
            </a:br>
            <a:endParaRPr lang="en-US" sz="1400" b="1" dirty="0"/>
          </a:p>
          <a:p>
            <a:pPr>
              <a:lnSpc>
                <a:spcPct val="80000"/>
              </a:lnSpc>
              <a:buFontTx/>
              <a:buNone/>
            </a:pPr>
            <a:r>
              <a:rPr lang="en-US" sz="1800" b="1" dirty="0"/>
              <a:t>LOYAL</a:t>
            </a:r>
            <a:r>
              <a:rPr lang="en-US" sz="1400" b="1" dirty="0"/>
              <a:t>...</a:t>
            </a:r>
            <a:r>
              <a:rPr lang="en-US" sz="1400" dirty="0"/>
              <a:t>offers loyalty, encouragement and support to other amateurs, local clubs, and the American Radio Relay League, through which Amateur Radio in the United States is represented nationally and internationally. </a:t>
            </a:r>
            <a:br>
              <a:rPr lang="en-US" sz="1400" dirty="0"/>
            </a:br>
            <a:endParaRPr lang="en-US" sz="1400" b="1" dirty="0"/>
          </a:p>
          <a:p>
            <a:pPr>
              <a:lnSpc>
                <a:spcPct val="80000"/>
              </a:lnSpc>
              <a:buFontTx/>
              <a:buNone/>
            </a:pPr>
            <a:r>
              <a:rPr lang="en-US" sz="1800" b="1" dirty="0"/>
              <a:t>PROGRESSIVE...</a:t>
            </a:r>
            <a:r>
              <a:rPr lang="en-US" sz="1400" dirty="0"/>
              <a:t>with knowledge abreast of science, a well-built and efficient station and operation above reproach. </a:t>
            </a:r>
            <a:endParaRPr lang="en-US" sz="1400" b="1" dirty="0"/>
          </a:p>
          <a:p>
            <a:pPr>
              <a:lnSpc>
                <a:spcPct val="80000"/>
              </a:lnSpc>
              <a:buFontTx/>
              <a:buNone/>
            </a:pPr>
            <a:endParaRPr lang="en-US" sz="1400" b="1" dirty="0"/>
          </a:p>
          <a:p>
            <a:pPr>
              <a:lnSpc>
                <a:spcPct val="80000"/>
              </a:lnSpc>
              <a:buFontTx/>
              <a:buNone/>
            </a:pPr>
            <a:r>
              <a:rPr lang="en-US" sz="1800" b="1" dirty="0"/>
              <a:t>FRIENDLY</a:t>
            </a:r>
            <a:r>
              <a:rPr lang="en-US" sz="1400" b="1" dirty="0"/>
              <a:t>...</a:t>
            </a:r>
            <a:r>
              <a:rPr lang="en-US" sz="1400" dirty="0"/>
              <a:t>slow and patient operating when requested; friendly advice and counsel to the beginner; kindly assistance, cooperation and consideration for the interests of others. These are the hallmarks of the amateur spirit. </a:t>
            </a:r>
          </a:p>
          <a:p>
            <a:pPr>
              <a:lnSpc>
                <a:spcPct val="80000"/>
              </a:lnSpc>
              <a:buFontTx/>
              <a:buNone/>
            </a:pPr>
            <a:endParaRPr lang="en-US" sz="1400" b="1" dirty="0"/>
          </a:p>
          <a:p>
            <a:pPr>
              <a:lnSpc>
                <a:spcPct val="80000"/>
              </a:lnSpc>
              <a:buFontTx/>
              <a:buNone/>
            </a:pPr>
            <a:r>
              <a:rPr lang="en-US" sz="1800" b="1" dirty="0"/>
              <a:t>BALANCED</a:t>
            </a:r>
            <a:r>
              <a:rPr lang="en-US" sz="1400" b="1" dirty="0"/>
              <a:t>...</a:t>
            </a:r>
            <a:r>
              <a:rPr lang="en-US" sz="1400" dirty="0"/>
              <a:t>radio is an avocation, never interfering with duties owed to family, job, school or community. </a:t>
            </a:r>
          </a:p>
          <a:p>
            <a:pPr>
              <a:lnSpc>
                <a:spcPct val="80000"/>
              </a:lnSpc>
              <a:buFontTx/>
              <a:buNone/>
            </a:pPr>
            <a:endParaRPr lang="en-US" sz="1400" b="1" dirty="0"/>
          </a:p>
          <a:p>
            <a:pPr>
              <a:lnSpc>
                <a:spcPct val="80000"/>
              </a:lnSpc>
              <a:buFontTx/>
              <a:buNone/>
            </a:pPr>
            <a:r>
              <a:rPr lang="en-US" sz="1800" b="1" dirty="0"/>
              <a:t>PATRIOTIC</a:t>
            </a:r>
            <a:r>
              <a:rPr lang="en-US" sz="1400" b="1" dirty="0"/>
              <a:t>...</a:t>
            </a:r>
            <a:r>
              <a:rPr lang="en-US" sz="1400" dirty="0"/>
              <a:t>station and skill always ready for service to country and community. </a:t>
            </a:r>
            <a:endParaRPr lang="en-US" sz="1400" b="1" i="1" dirty="0"/>
          </a:p>
          <a:p>
            <a:pPr>
              <a:lnSpc>
                <a:spcPct val="80000"/>
              </a:lnSpc>
              <a:buFontTx/>
              <a:buNone/>
            </a:pPr>
            <a:r>
              <a:rPr lang="en-US" sz="1400" b="1" i="1" dirty="0"/>
              <a:t>	--The original Amateur's Code was written by Paul M. Segal, W9EEA, in 1928.</a:t>
            </a:r>
            <a:r>
              <a:rPr lang="en-US" sz="1400" dirty="0"/>
              <a:t> </a:t>
            </a:r>
          </a:p>
        </p:txBody>
      </p:sp>
      <p:sp>
        <p:nvSpPr>
          <p:cNvPr id="4" name="Rounded Rectangle 3"/>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1" name="Picture 1" descr="C:\Documents and Settings\rrabey\Local Settings\Temporary Internet Files\Content.IE5\KUMNXEW7\MCj04363750000[1].png"/>
          <p:cNvPicPr>
            <a:picLocks noChangeAspect="1" noChangeArrowheads="1"/>
          </p:cNvPicPr>
          <p:nvPr/>
        </p:nvPicPr>
        <p:blipFill>
          <a:blip r:embed="rId2" cstate="print"/>
          <a:srcRect/>
          <a:stretch>
            <a:fillRect/>
          </a:stretch>
        </p:blipFill>
        <p:spPr bwMode="auto">
          <a:xfrm>
            <a:off x="228600" y="381000"/>
            <a:ext cx="1714500" cy="1714500"/>
          </a:xfrm>
          <a:prstGeom prst="rect">
            <a:avLst/>
          </a:prstGeom>
          <a:noFill/>
          <a:effectLst>
            <a:outerShdw blurRad="50800" dist="38100" dir="2700000" algn="tl" rotWithShape="0">
              <a:prstClr val="black">
                <a:alpha val="40000"/>
              </a:prstClr>
            </a:outerShdw>
          </a:effec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381000"/>
            <a:ext cx="7315200" cy="1143000"/>
          </a:xfrm>
        </p:spPr>
        <p:txBody>
          <a:bodyPr/>
          <a:lstStyle/>
          <a:p>
            <a:r>
              <a:rPr lang="en-US" sz="3200" dirty="0" smtClean="0">
                <a:solidFill>
                  <a:srgbClr val="CC3300"/>
                </a:solidFill>
                <a:latin typeface="Tahoma" pitchFamily="34" charset="0"/>
              </a:rPr>
              <a:t>The ARRL Field Organization</a:t>
            </a:r>
            <a:endParaRPr lang="en-US" sz="3200" dirty="0">
              <a:solidFill>
                <a:srgbClr val="CC3300"/>
              </a:solidFill>
              <a:latin typeface="Tahoma" pitchFamily="34" charset="0"/>
            </a:endParaRPr>
          </a:p>
        </p:txBody>
      </p:sp>
      <p:sp>
        <p:nvSpPr>
          <p:cNvPr id="9" name="Rounded Rectangle 8"/>
          <p:cNvSpPr/>
          <p:nvPr/>
        </p:nvSpPr>
        <p:spPr>
          <a:xfrm>
            <a:off x="3657600" y="1752600"/>
            <a:ext cx="1447800" cy="914400"/>
          </a:xfrm>
          <a:prstGeom prst="roundRect">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latin typeface="Tahoma" pitchFamily="34" charset="0"/>
                <a:cs typeface="Tahoma" pitchFamily="34" charset="0"/>
              </a:rPr>
              <a:t>Section</a:t>
            </a:r>
            <a:br>
              <a:rPr lang="en-US" sz="1200" dirty="0" smtClean="0">
                <a:solidFill>
                  <a:schemeClr val="bg1"/>
                </a:solidFill>
                <a:latin typeface="Tahoma" pitchFamily="34" charset="0"/>
                <a:cs typeface="Tahoma" pitchFamily="34" charset="0"/>
              </a:rPr>
            </a:br>
            <a:r>
              <a:rPr lang="en-US" sz="1200" dirty="0" smtClean="0">
                <a:solidFill>
                  <a:schemeClr val="bg1"/>
                </a:solidFill>
                <a:latin typeface="Tahoma" pitchFamily="34" charset="0"/>
                <a:cs typeface="Tahoma" pitchFamily="34" charset="0"/>
              </a:rPr>
              <a:t>Field Org.</a:t>
            </a:r>
            <a:br>
              <a:rPr lang="en-US" sz="1200" dirty="0" smtClean="0">
                <a:solidFill>
                  <a:schemeClr val="bg1"/>
                </a:solidFill>
                <a:latin typeface="Tahoma" pitchFamily="34" charset="0"/>
                <a:cs typeface="Tahoma" pitchFamily="34" charset="0"/>
              </a:rPr>
            </a:br>
            <a:endParaRPr lang="en-US" sz="1200" dirty="0" smtClean="0">
              <a:solidFill>
                <a:schemeClr val="bg1"/>
              </a:solidFill>
              <a:latin typeface="Tahoma" pitchFamily="34" charset="0"/>
              <a:cs typeface="Tahoma" pitchFamily="34" charset="0"/>
            </a:endParaRPr>
          </a:p>
          <a:p>
            <a:r>
              <a:rPr lang="en-US" sz="1200" dirty="0" smtClean="0">
                <a:solidFill>
                  <a:schemeClr val="bg1"/>
                </a:solidFill>
                <a:latin typeface="Tahoma" pitchFamily="34" charset="0"/>
                <a:cs typeface="Tahoma" pitchFamily="34" charset="0"/>
              </a:rPr>
              <a:t>Section Manager</a:t>
            </a:r>
            <a:endParaRPr lang="en-US" sz="1200" dirty="0">
              <a:solidFill>
                <a:schemeClr val="bg1"/>
              </a:solidFill>
              <a:latin typeface="Tahoma" pitchFamily="34" charset="0"/>
              <a:cs typeface="Tahoma" pitchFamily="34" charset="0"/>
            </a:endParaRPr>
          </a:p>
        </p:txBody>
      </p:sp>
      <p:sp>
        <p:nvSpPr>
          <p:cNvPr id="10" name="Rounded Rectangle 9"/>
          <p:cNvSpPr/>
          <p:nvPr/>
        </p:nvSpPr>
        <p:spPr>
          <a:xfrm>
            <a:off x="762000" y="3124200"/>
            <a:ext cx="1447800" cy="914400"/>
          </a:xfrm>
          <a:prstGeom prst="roundRect">
            <a:avLst/>
          </a:prstGeom>
          <a:solidFill>
            <a:srgbClr val="00743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Emergency Com.</a:t>
            </a:r>
          </a:p>
          <a:p>
            <a:pPr algn="ctr"/>
            <a:r>
              <a:rPr lang="en-US" sz="1200" dirty="0" smtClean="0">
                <a:solidFill>
                  <a:schemeClr val="bg1"/>
                </a:solidFill>
                <a:latin typeface="Tahoma" pitchFamily="34" charset="0"/>
                <a:cs typeface="Tahoma" pitchFamily="34" charset="0"/>
              </a:rPr>
              <a:t>(ARES)</a:t>
            </a:r>
          </a:p>
          <a:p>
            <a:pPr algn="ctr"/>
            <a:endParaRPr lang="en-US" sz="1200" dirty="0" smtClean="0">
              <a:solidFill>
                <a:schemeClr val="bg1"/>
              </a:solidFill>
              <a:latin typeface="Tahoma" pitchFamily="34" charset="0"/>
              <a:cs typeface="Tahoma" pitchFamily="34" charset="0"/>
            </a:endParaRPr>
          </a:p>
          <a:p>
            <a:pPr algn="ctr"/>
            <a:r>
              <a:rPr lang="en-US" sz="1200" dirty="0" smtClean="0">
                <a:solidFill>
                  <a:schemeClr val="bg1"/>
                </a:solidFill>
                <a:latin typeface="Tahoma" pitchFamily="34" charset="0"/>
                <a:cs typeface="Tahoma" pitchFamily="34" charset="0"/>
              </a:rPr>
              <a:t>SEC</a:t>
            </a:r>
          </a:p>
        </p:txBody>
      </p:sp>
      <p:pic>
        <p:nvPicPr>
          <p:cNvPr id="19"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38" name="Rounded Rectangle 37"/>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667000" y="3124200"/>
            <a:ext cx="1447800" cy="914400"/>
          </a:xfrm>
          <a:prstGeom prst="roundRect">
            <a:avLst/>
          </a:prstGeom>
          <a:solidFill>
            <a:srgbClr val="00743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National Traffic System</a:t>
            </a:r>
          </a:p>
          <a:p>
            <a:pPr algn="ctr"/>
            <a:endParaRPr lang="en-US" sz="1200" dirty="0" smtClean="0">
              <a:solidFill>
                <a:schemeClr val="bg1"/>
              </a:solidFill>
              <a:latin typeface="Tahoma" pitchFamily="34" charset="0"/>
              <a:cs typeface="Tahoma" pitchFamily="34" charset="0"/>
            </a:endParaRPr>
          </a:p>
          <a:p>
            <a:pPr algn="ctr"/>
            <a:r>
              <a:rPr lang="en-US" sz="1200" dirty="0" smtClean="0">
                <a:solidFill>
                  <a:schemeClr val="bg1"/>
                </a:solidFill>
                <a:latin typeface="Tahoma" pitchFamily="34" charset="0"/>
                <a:cs typeface="Tahoma" pitchFamily="34" charset="0"/>
              </a:rPr>
              <a:t>STM</a:t>
            </a:r>
          </a:p>
        </p:txBody>
      </p:sp>
      <p:sp>
        <p:nvSpPr>
          <p:cNvPr id="25" name="Rounded Rectangle 24"/>
          <p:cNvSpPr/>
          <p:nvPr/>
        </p:nvSpPr>
        <p:spPr>
          <a:xfrm>
            <a:off x="6629400" y="3124200"/>
            <a:ext cx="1447800" cy="914400"/>
          </a:xfrm>
          <a:prstGeom prst="roundRect">
            <a:avLst/>
          </a:prstGeom>
          <a:solidFill>
            <a:srgbClr val="00743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latin typeface="Tahoma" pitchFamily="34" charset="0"/>
                <a:cs typeface="Tahoma" pitchFamily="34" charset="0"/>
              </a:rPr>
              <a:t>Public Information</a:t>
            </a:r>
            <a:br>
              <a:rPr lang="en-US" sz="1200" dirty="0" smtClean="0">
                <a:solidFill>
                  <a:schemeClr val="bg1"/>
                </a:solidFill>
                <a:latin typeface="Tahoma" pitchFamily="34" charset="0"/>
                <a:cs typeface="Tahoma" pitchFamily="34" charset="0"/>
              </a:rPr>
            </a:br>
            <a:endParaRPr lang="en-US" sz="1200" dirty="0" smtClean="0">
              <a:solidFill>
                <a:schemeClr val="bg1"/>
              </a:solidFill>
              <a:latin typeface="Tahoma" pitchFamily="34" charset="0"/>
              <a:cs typeface="Tahoma" pitchFamily="34" charset="0"/>
            </a:endParaRPr>
          </a:p>
          <a:p>
            <a:r>
              <a:rPr lang="en-US" sz="1200" dirty="0" smtClean="0">
                <a:solidFill>
                  <a:schemeClr val="bg1"/>
                </a:solidFill>
                <a:latin typeface="Tahoma" pitchFamily="34" charset="0"/>
                <a:cs typeface="Tahoma" pitchFamily="34" charset="0"/>
              </a:rPr>
              <a:t>PIC</a:t>
            </a:r>
            <a:endParaRPr lang="en-US" sz="1200" dirty="0">
              <a:solidFill>
                <a:schemeClr val="bg1"/>
              </a:solidFill>
              <a:latin typeface="Tahoma" pitchFamily="34" charset="0"/>
              <a:cs typeface="Tahoma" pitchFamily="34" charset="0"/>
            </a:endParaRPr>
          </a:p>
        </p:txBody>
      </p:sp>
      <p:sp>
        <p:nvSpPr>
          <p:cNvPr id="26" name="Rounded Rectangle 25"/>
          <p:cNvSpPr/>
          <p:nvPr/>
        </p:nvSpPr>
        <p:spPr>
          <a:xfrm>
            <a:off x="4724400" y="3124200"/>
            <a:ext cx="1447800" cy="914400"/>
          </a:xfrm>
          <a:prstGeom prst="roundRect">
            <a:avLst/>
          </a:prstGeom>
          <a:solidFill>
            <a:srgbClr val="00743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 Affiliated Club Support</a:t>
            </a:r>
          </a:p>
          <a:p>
            <a:pPr algn="ctr"/>
            <a:endParaRPr lang="en-US" sz="1200" dirty="0" smtClean="0">
              <a:solidFill>
                <a:schemeClr val="bg1"/>
              </a:solidFill>
              <a:latin typeface="Tahoma" pitchFamily="34" charset="0"/>
              <a:cs typeface="Tahoma" pitchFamily="34" charset="0"/>
            </a:endParaRPr>
          </a:p>
          <a:p>
            <a:pPr algn="ctr"/>
            <a:r>
              <a:rPr lang="en-US" sz="1200" dirty="0" smtClean="0">
                <a:solidFill>
                  <a:schemeClr val="bg1"/>
                </a:solidFill>
                <a:latin typeface="Tahoma" pitchFamily="34" charset="0"/>
                <a:cs typeface="Tahoma" pitchFamily="34" charset="0"/>
              </a:rPr>
              <a:t>AAC</a:t>
            </a:r>
            <a:endParaRPr lang="en-US" sz="1200" dirty="0">
              <a:solidFill>
                <a:schemeClr val="bg1"/>
              </a:solidFill>
              <a:latin typeface="Tahoma" pitchFamily="34" charset="0"/>
              <a:cs typeface="Tahoma" pitchFamily="34" charset="0"/>
            </a:endParaRPr>
          </a:p>
        </p:txBody>
      </p:sp>
      <p:sp>
        <p:nvSpPr>
          <p:cNvPr id="27" name="Rounded Rectangle 26"/>
          <p:cNvSpPr/>
          <p:nvPr/>
        </p:nvSpPr>
        <p:spPr>
          <a:xfrm>
            <a:off x="1676400" y="4572000"/>
            <a:ext cx="1447800" cy="914400"/>
          </a:xfrm>
          <a:prstGeom prst="roundRect">
            <a:avLst/>
          </a:prstGeom>
          <a:solidFill>
            <a:srgbClr val="00743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Official Observers</a:t>
            </a:r>
          </a:p>
          <a:p>
            <a:pPr algn="ctr"/>
            <a:endParaRPr lang="en-US" sz="1200" dirty="0" smtClean="0">
              <a:solidFill>
                <a:schemeClr val="bg1"/>
              </a:solidFill>
              <a:latin typeface="Tahoma" pitchFamily="34" charset="0"/>
              <a:cs typeface="Tahoma" pitchFamily="34" charset="0"/>
            </a:endParaRPr>
          </a:p>
          <a:p>
            <a:pPr algn="ctr"/>
            <a:r>
              <a:rPr lang="en-US" sz="1200" dirty="0" smtClean="0">
                <a:solidFill>
                  <a:schemeClr val="bg1"/>
                </a:solidFill>
                <a:latin typeface="Tahoma" pitchFamily="34" charset="0"/>
                <a:cs typeface="Tahoma" pitchFamily="34" charset="0"/>
              </a:rPr>
              <a:t>OOC</a:t>
            </a:r>
            <a:endParaRPr lang="en-US" sz="1200" dirty="0">
              <a:solidFill>
                <a:schemeClr val="bg1"/>
              </a:solidFill>
              <a:latin typeface="Tahoma" pitchFamily="34" charset="0"/>
              <a:cs typeface="Tahoma" pitchFamily="34" charset="0"/>
            </a:endParaRPr>
          </a:p>
        </p:txBody>
      </p:sp>
      <p:sp>
        <p:nvSpPr>
          <p:cNvPr id="28" name="Rounded Rectangle 27"/>
          <p:cNvSpPr/>
          <p:nvPr/>
        </p:nvSpPr>
        <p:spPr>
          <a:xfrm>
            <a:off x="3657600" y="4572000"/>
            <a:ext cx="1447800" cy="914400"/>
          </a:xfrm>
          <a:prstGeom prst="roundRect">
            <a:avLst/>
          </a:prstGeom>
          <a:solidFill>
            <a:srgbClr val="00743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Technical Services</a:t>
            </a:r>
            <a:br>
              <a:rPr lang="en-US" sz="1200" dirty="0" smtClean="0">
                <a:solidFill>
                  <a:schemeClr val="bg1"/>
                </a:solidFill>
                <a:latin typeface="Tahoma" pitchFamily="34" charset="0"/>
                <a:cs typeface="Tahoma" pitchFamily="34" charset="0"/>
              </a:rPr>
            </a:br>
            <a:endParaRPr lang="en-US" sz="1200" dirty="0" smtClean="0">
              <a:solidFill>
                <a:schemeClr val="bg1"/>
              </a:solidFill>
              <a:latin typeface="Tahoma" pitchFamily="34" charset="0"/>
              <a:cs typeface="Tahoma" pitchFamily="34" charset="0"/>
            </a:endParaRPr>
          </a:p>
          <a:p>
            <a:pPr algn="ctr"/>
            <a:r>
              <a:rPr lang="en-US" sz="1200" dirty="0" smtClean="0">
                <a:solidFill>
                  <a:schemeClr val="bg1"/>
                </a:solidFill>
                <a:latin typeface="Tahoma" pitchFamily="34" charset="0"/>
                <a:cs typeface="Tahoma" pitchFamily="34" charset="0"/>
              </a:rPr>
              <a:t>TC</a:t>
            </a:r>
            <a:endParaRPr lang="en-US" sz="1200" dirty="0">
              <a:solidFill>
                <a:schemeClr val="bg1"/>
              </a:solidFill>
              <a:latin typeface="Tahoma" pitchFamily="34" charset="0"/>
              <a:cs typeface="Tahoma" pitchFamily="34" charset="0"/>
            </a:endParaRPr>
          </a:p>
        </p:txBody>
      </p:sp>
      <p:sp>
        <p:nvSpPr>
          <p:cNvPr id="29" name="Rounded Rectangle 28"/>
          <p:cNvSpPr/>
          <p:nvPr/>
        </p:nvSpPr>
        <p:spPr>
          <a:xfrm>
            <a:off x="5638800" y="4572000"/>
            <a:ext cx="1447800" cy="914400"/>
          </a:xfrm>
          <a:prstGeom prst="roundRect">
            <a:avLst/>
          </a:prstGeom>
          <a:solidFill>
            <a:srgbClr val="00743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Government Liaison</a:t>
            </a:r>
            <a:br>
              <a:rPr lang="en-US" sz="1200" dirty="0" smtClean="0">
                <a:solidFill>
                  <a:schemeClr val="bg1"/>
                </a:solidFill>
                <a:latin typeface="Tahoma" pitchFamily="34" charset="0"/>
                <a:cs typeface="Tahoma" pitchFamily="34" charset="0"/>
              </a:rPr>
            </a:br>
            <a:endParaRPr lang="en-US" sz="1200" dirty="0" smtClean="0">
              <a:solidFill>
                <a:schemeClr val="bg1"/>
              </a:solidFill>
              <a:latin typeface="Tahoma" pitchFamily="34" charset="0"/>
              <a:cs typeface="Tahoma" pitchFamily="34" charset="0"/>
            </a:endParaRPr>
          </a:p>
          <a:p>
            <a:pPr algn="ctr"/>
            <a:r>
              <a:rPr lang="en-US" sz="1200" dirty="0" smtClean="0">
                <a:solidFill>
                  <a:schemeClr val="bg1"/>
                </a:solidFill>
                <a:latin typeface="Tahoma" pitchFamily="34" charset="0"/>
                <a:cs typeface="Tahoma" pitchFamily="34" charset="0"/>
              </a:rPr>
              <a:t>SGL</a:t>
            </a:r>
            <a:endParaRPr lang="en-US" sz="1200" dirty="0">
              <a:solidFill>
                <a:schemeClr val="bg1"/>
              </a:solidFill>
              <a:latin typeface="Tahoma" pitchFamily="34" charset="0"/>
              <a:cs typeface="Tahoma" pitchFamily="34" charset="0"/>
            </a:endParaRPr>
          </a:p>
        </p:txBody>
      </p:sp>
      <p:cxnSp>
        <p:nvCxnSpPr>
          <p:cNvPr id="41" name="Elbow Connector 40"/>
          <p:cNvCxnSpPr>
            <a:stCxn id="9" idx="2"/>
            <a:endCxn id="10" idx="0"/>
          </p:cNvCxnSpPr>
          <p:nvPr/>
        </p:nvCxnSpPr>
        <p:spPr>
          <a:xfrm rot="5400000">
            <a:off x="2705100" y="1447800"/>
            <a:ext cx="457200" cy="2895600"/>
          </a:xfrm>
          <a:prstGeom prst="bentConnector3">
            <a:avLst>
              <a:gd name="adj1" fmla="val 50000"/>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7" name="Elbow Connector 46"/>
          <p:cNvCxnSpPr>
            <a:stCxn id="24" idx="0"/>
            <a:endCxn id="9" idx="2"/>
          </p:cNvCxnSpPr>
          <p:nvPr/>
        </p:nvCxnSpPr>
        <p:spPr>
          <a:xfrm rot="5400000" flipH="1" flipV="1">
            <a:off x="3657600" y="2400300"/>
            <a:ext cx="457200" cy="990600"/>
          </a:xfrm>
          <a:prstGeom prst="bentConnector3">
            <a:avLst>
              <a:gd name="adj1" fmla="val 50000"/>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26" idx="0"/>
            <a:endCxn id="9" idx="2"/>
          </p:cNvCxnSpPr>
          <p:nvPr/>
        </p:nvCxnSpPr>
        <p:spPr>
          <a:xfrm rot="16200000" flipV="1">
            <a:off x="4686300" y="2362200"/>
            <a:ext cx="457200" cy="1066800"/>
          </a:xfrm>
          <a:prstGeom prst="bentConnector3">
            <a:avLst>
              <a:gd name="adj1" fmla="val 50000"/>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25" idx="0"/>
            <a:endCxn id="9" idx="2"/>
          </p:cNvCxnSpPr>
          <p:nvPr/>
        </p:nvCxnSpPr>
        <p:spPr>
          <a:xfrm rot="16200000" flipV="1">
            <a:off x="5638800" y="1409700"/>
            <a:ext cx="457200" cy="2971800"/>
          </a:xfrm>
          <a:prstGeom prst="bentConnector3">
            <a:avLst>
              <a:gd name="adj1" fmla="val 50000"/>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7" idx="0"/>
            <a:endCxn id="9" idx="2"/>
          </p:cNvCxnSpPr>
          <p:nvPr/>
        </p:nvCxnSpPr>
        <p:spPr>
          <a:xfrm rot="5400000" flipH="1" flipV="1">
            <a:off x="2438400" y="2628900"/>
            <a:ext cx="1905000" cy="1981200"/>
          </a:xfrm>
          <a:prstGeom prst="bentConnector3">
            <a:avLst>
              <a:gd name="adj1" fmla="val 14190"/>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29" idx="0"/>
            <a:endCxn id="9" idx="2"/>
          </p:cNvCxnSpPr>
          <p:nvPr/>
        </p:nvCxnSpPr>
        <p:spPr>
          <a:xfrm rot="16200000" flipV="1">
            <a:off x="4419600" y="2628900"/>
            <a:ext cx="1905000" cy="1981200"/>
          </a:xfrm>
          <a:prstGeom prst="bentConnector3">
            <a:avLst>
              <a:gd name="adj1" fmla="val 14190"/>
            </a:avLst>
          </a:prstGeom>
          <a:ln w="22225">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Elbow Connector 58"/>
          <p:cNvCxnSpPr>
            <a:stCxn id="28" idx="0"/>
            <a:endCxn id="9" idx="2"/>
          </p:cNvCxnSpPr>
          <p:nvPr/>
        </p:nvCxnSpPr>
        <p:spPr>
          <a:xfrm rot="5400000" flipH="1" flipV="1">
            <a:off x="3429000" y="3619500"/>
            <a:ext cx="1905000" cy="1588"/>
          </a:xfrm>
          <a:prstGeom prst="bentConnector3">
            <a:avLst>
              <a:gd name="adj1" fmla="val 50000"/>
            </a:avLst>
          </a:prstGeom>
          <a:ln w="22225">
            <a:headEnd type="none"/>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057400" y="381000"/>
            <a:ext cx="4572000" cy="1143000"/>
          </a:xfrm>
        </p:spPr>
        <p:txBody>
          <a:bodyPr/>
          <a:lstStyle/>
          <a:p>
            <a:r>
              <a:rPr lang="en-US" sz="3200" dirty="0" smtClean="0">
                <a:solidFill>
                  <a:srgbClr val="CC3300"/>
                </a:solidFill>
                <a:latin typeface="Tahoma" pitchFamily="34" charset="0"/>
              </a:rPr>
              <a:t>Organization of the</a:t>
            </a:r>
            <a:br>
              <a:rPr lang="en-US" sz="3200" dirty="0" smtClean="0">
                <a:solidFill>
                  <a:srgbClr val="CC3300"/>
                </a:solidFill>
                <a:latin typeface="Tahoma" pitchFamily="34" charset="0"/>
              </a:rPr>
            </a:br>
            <a:r>
              <a:rPr lang="en-US" sz="3200" dirty="0" smtClean="0">
                <a:solidFill>
                  <a:srgbClr val="CC3300"/>
                </a:solidFill>
                <a:latin typeface="Tahoma" pitchFamily="34" charset="0"/>
              </a:rPr>
              <a:t>Amateur </a:t>
            </a:r>
            <a:r>
              <a:rPr lang="en-US" sz="3200" dirty="0">
                <a:solidFill>
                  <a:srgbClr val="CC3300"/>
                </a:solidFill>
                <a:latin typeface="Tahoma" pitchFamily="34" charset="0"/>
              </a:rPr>
              <a:t>Auxiliary</a:t>
            </a:r>
          </a:p>
        </p:txBody>
      </p:sp>
      <p:sp>
        <p:nvSpPr>
          <p:cNvPr id="6" name="Rounded Rectangle 5"/>
          <p:cNvSpPr/>
          <p:nvPr/>
        </p:nvSpPr>
        <p:spPr>
          <a:xfrm>
            <a:off x="1905000" y="1828800"/>
            <a:ext cx="1447800" cy="914400"/>
          </a:xfrm>
          <a:prstGeom prst="roundRect">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 ARRL HQ</a:t>
            </a:r>
          </a:p>
          <a:p>
            <a:pPr algn="ctr"/>
            <a:r>
              <a:rPr lang="en-US" sz="1000" dirty="0" smtClean="0">
                <a:solidFill>
                  <a:schemeClr val="bg1"/>
                </a:solidFill>
                <a:latin typeface="Tahoma" pitchFamily="34" charset="0"/>
                <a:cs typeface="Tahoma" pitchFamily="34" charset="0"/>
              </a:rPr>
              <a:t>Field &amp; Regulatory Correspondent</a:t>
            </a:r>
            <a:endParaRPr lang="en-US" sz="1000" dirty="0">
              <a:solidFill>
                <a:schemeClr val="bg1"/>
              </a:solidFill>
              <a:latin typeface="Tahoma" pitchFamily="34" charset="0"/>
              <a:cs typeface="Tahoma" pitchFamily="34" charset="0"/>
            </a:endParaRPr>
          </a:p>
        </p:txBody>
      </p:sp>
      <p:sp>
        <p:nvSpPr>
          <p:cNvPr id="8" name="Rounded Rectangle 7"/>
          <p:cNvSpPr/>
          <p:nvPr/>
        </p:nvSpPr>
        <p:spPr>
          <a:xfrm>
            <a:off x="6705600" y="1828800"/>
            <a:ext cx="1447800" cy="914400"/>
          </a:xfrm>
          <a:prstGeom prst="roundRect">
            <a:avLst/>
          </a:prstGeom>
          <a:solidFill>
            <a:srgbClr val="1111B3"/>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FCC</a:t>
            </a:r>
            <a:endParaRPr lang="en-US" sz="1200" dirty="0">
              <a:solidFill>
                <a:schemeClr val="bg1"/>
              </a:solidFill>
              <a:latin typeface="Tahoma" pitchFamily="34" charset="0"/>
              <a:cs typeface="Tahoma" pitchFamily="34" charset="0"/>
            </a:endParaRPr>
          </a:p>
        </p:txBody>
      </p:sp>
      <p:sp>
        <p:nvSpPr>
          <p:cNvPr id="9" name="Rounded Rectangle 8"/>
          <p:cNvSpPr/>
          <p:nvPr/>
        </p:nvSpPr>
        <p:spPr>
          <a:xfrm>
            <a:off x="2971800" y="2895600"/>
            <a:ext cx="1447800" cy="914400"/>
          </a:xfrm>
          <a:prstGeom prst="roundRect">
            <a:avLst/>
          </a:prstGeom>
          <a:solidFill>
            <a:srgbClr val="FF000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Section Manager</a:t>
            </a:r>
            <a:endParaRPr lang="en-US" sz="1200" dirty="0">
              <a:solidFill>
                <a:schemeClr val="bg1"/>
              </a:solidFill>
              <a:latin typeface="Tahoma" pitchFamily="34" charset="0"/>
              <a:cs typeface="Tahoma" pitchFamily="34" charset="0"/>
            </a:endParaRPr>
          </a:p>
        </p:txBody>
      </p:sp>
      <p:sp>
        <p:nvSpPr>
          <p:cNvPr id="10" name="Rounded Rectangle 9"/>
          <p:cNvSpPr/>
          <p:nvPr/>
        </p:nvSpPr>
        <p:spPr>
          <a:xfrm>
            <a:off x="2971800" y="4191000"/>
            <a:ext cx="1447800" cy="914400"/>
          </a:xfrm>
          <a:prstGeom prst="roundRect">
            <a:avLst/>
          </a:prstGeom>
          <a:solidFill>
            <a:srgbClr val="00743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Official Observer Coordinator</a:t>
            </a:r>
            <a:endParaRPr lang="en-US" sz="1200" dirty="0">
              <a:solidFill>
                <a:schemeClr val="bg1"/>
              </a:solidFill>
              <a:latin typeface="Tahoma" pitchFamily="34" charset="0"/>
              <a:cs typeface="Tahoma" pitchFamily="34" charset="0"/>
            </a:endParaRPr>
          </a:p>
        </p:txBody>
      </p:sp>
      <p:sp>
        <p:nvSpPr>
          <p:cNvPr id="11" name="Rounded Rectangle 10"/>
          <p:cNvSpPr/>
          <p:nvPr/>
        </p:nvSpPr>
        <p:spPr>
          <a:xfrm>
            <a:off x="2971800" y="5486400"/>
            <a:ext cx="1447800" cy="914400"/>
          </a:xfrm>
          <a:prstGeom prst="roundRect">
            <a:avLst/>
          </a:prstGeom>
          <a:solidFill>
            <a:srgbClr val="00B0F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bg1"/>
                </a:solidFill>
                <a:latin typeface="Tahoma" pitchFamily="34" charset="0"/>
                <a:cs typeface="Tahoma" pitchFamily="34" charset="0"/>
              </a:rPr>
              <a:t>Official Observers</a:t>
            </a:r>
            <a:endParaRPr lang="en-US" sz="1200" dirty="0">
              <a:solidFill>
                <a:schemeClr val="bg1"/>
              </a:solidFill>
              <a:latin typeface="Tahoma" pitchFamily="34" charset="0"/>
              <a:cs typeface="Tahoma" pitchFamily="34" charset="0"/>
            </a:endParaRPr>
          </a:p>
        </p:txBody>
      </p:sp>
      <p:sp>
        <p:nvSpPr>
          <p:cNvPr id="12" name="Rounded Rectangle 11"/>
          <p:cNvSpPr/>
          <p:nvPr/>
        </p:nvSpPr>
        <p:spPr>
          <a:xfrm>
            <a:off x="4800600" y="5486400"/>
            <a:ext cx="1447800" cy="914400"/>
          </a:xfrm>
          <a:prstGeom prst="round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Tahoma" pitchFamily="34" charset="0"/>
                <a:cs typeface="Tahoma" pitchFamily="34" charset="0"/>
              </a:rPr>
              <a:t>Local Interference Committees</a:t>
            </a:r>
            <a:endParaRPr lang="en-US" sz="1200" dirty="0">
              <a:solidFill>
                <a:schemeClr val="tx1"/>
              </a:solidFill>
              <a:latin typeface="Tahoma" pitchFamily="34" charset="0"/>
              <a:cs typeface="Tahoma" pitchFamily="34" charset="0"/>
            </a:endParaRPr>
          </a:p>
        </p:txBody>
      </p:sp>
      <p:cxnSp>
        <p:nvCxnSpPr>
          <p:cNvPr id="14" name="Elbow Connector 13"/>
          <p:cNvCxnSpPr>
            <a:stCxn id="9" idx="2"/>
            <a:endCxn id="10" idx="0"/>
          </p:cNvCxnSpPr>
          <p:nvPr/>
        </p:nvCxnSpPr>
        <p:spPr>
          <a:xfrm rot="5400000">
            <a:off x="3505200" y="4000500"/>
            <a:ext cx="381000" cy="1588"/>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10" idx="2"/>
            <a:endCxn id="11" idx="0"/>
          </p:cNvCxnSpPr>
          <p:nvPr/>
        </p:nvCxnSpPr>
        <p:spPr>
          <a:xfrm rot="5400000">
            <a:off x="3505200" y="5295900"/>
            <a:ext cx="381000" cy="1588"/>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17"/>
          <p:cNvCxnSpPr>
            <a:stCxn id="11" idx="3"/>
            <a:endCxn id="12" idx="1"/>
          </p:cNvCxnSpPr>
          <p:nvPr/>
        </p:nvCxnSpPr>
        <p:spPr>
          <a:xfrm>
            <a:off x="4419600" y="5943600"/>
            <a:ext cx="381000" cy="1588"/>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6" idx="3"/>
            <a:endCxn id="8" idx="1"/>
          </p:cNvCxnSpPr>
          <p:nvPr/>
        </p:nvCxnSpPr>
        <p:spPr>
          <a:xfrm>
            <a:off x="3352800" y="2286000"/>
            <a:ext cx="3352800" cy="1588"/>
          </a:xfrm>
          <a:prstGeom prst="bentConnector3">
            <a:avLst>
              <a:gd name="adj1" fmla="val 50000"/>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hape 21"/>
          <p:cNvCxnSpPr>
            <a:stCxn id="10" idx="1"/>
            <a:endCxn id="6" idx="2"/>
          </p:cNvCxnSpPr>
          <p:nvPr/>
        </p:nvCxnSpPr>
        <p:spPr>
          <a:xfrm rot="10800000">
            <a:off x="2628900" y="2743200"/>
            <a:ext cx="342900" cy="1905000"/>
          </a:xfrm>
          <a:prstGeom prst="bentConnector2">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2590800" y="5334000"/>
            <a:ext cx="5638800" cy="1219200"/>
          </a:xfrm>
          <a:prstGeom prst="round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21"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cxnSp>
        <p:nvCxnSpPr>
          <p:cNvPr id="35" name="Shape 34"/>
          <p:cNvCxnSpPr>
            <a:stCxn id="9" idx="1"/>
          </p:cNvCxnSpPr>
          <p:nvPr/>
        </p:nvCxnSpPr>
        <p:spPr>
          <a:xfrm rot="10800000">
            <a:off x="2743200" y="2743200"/>
            <a:ext cx="228600" cy="609600"/>
          </a:xfrm>
          <a:prstGeom prst="bentConnector2">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
        <p:nvSpPr>
          <p:cNvPr id="36" name="Rectangle 2"/>
          <p:cNvSpPr txBox="1">
            <a:spLocks noChangeArrowheads="1"/>
          </p:cNvSpPr>
          <p:nvPr/>
        </p:nvSpPr>
        <p:spPr>
          <a:xfrm>
            <a:off x="6324600" y="5638800"/>
            <a:ext cx="1828800" cy="6096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w="6350">
                  <a:noFill/>
                </a:ln>
                <a:solidFill>
                  <a:srgbClr val="CC3300"/>
                </a:solidFill>
                <a:effectLst>
                  <a:outerShdw blurRad="114300" dist="101600" dir="2700000" algn="tl" rotWithShape="0">
                    <a:srgbClr val="000000">
                      <a:alpha val="40000"/>
                    </a:srgbClr>
                  </a:outerShdw>
                </a:effectLst>
                <a:uLnTx/>
                <a:uFillTx/>
                <a:latin typeface="+mj-lt"/>
                <a:ea typeface="+mj-ea"/>
                <a:cs typeface="+mj-cs"/>
              </a:rPr>
              <a:t>Two</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0" normalizeH="0" baseline="0" noProof="0" dirty="0" smtClean="0">
                <a:ln w="6350">
                  <a:noFill/>
                </a:ln>
                <a:solidFill>
                  <a:srgbClr val="CC3300"/>
                </a:solidFill>
                <a:effectLst>
                  <a:outerShdw blurRad="114300" dist="101600" dir="2700000" algn="tl" rotWithShape="0">
                    <a:srgbClr val="000000">
                      <a:alpha val="40000"/>
                    </a:srgbClr>
                  </a:outerShdw>
                </a:effectLst>
                <a:uLnTx/>
                <a:uFillTx/>
                <a:latin typeface="+mj-lt"/>
                <a:ea typeface="+mj-ea"/>
                <a:cs typeface="+mj-cs"/>
              </a:rPr>
              <a:t>Primary Roles</a:t>
            </a:r>
            <a:endParaRPr kumimoji="0" lang="en-US" sz="1600" b="1" i="0" u="none" strike="noStrike" kern="1200" cap="none" spc="0" normalizeH="0" baseline="0" noProof="0" dirty="0">
              <a:ln w="6350">
                <a:noFill/>
              </a:ln>
              <a:solidFill>
                <a:srgbClr val="CC3300"/>
              </a:solidFill>
              <a:effectLst>
                <a:outerShdw blurRad="114300" dist="101600" dir="2700000" algn="tl" rotWithShape="0">
                  <a:srgbClr val="000000">
                    <a:alpha val="40000"/>
                  </a:srgbClr>
                </a:outerShdw>
              </a:effectLst>
              <a:uLnTx/>
              <a:uFillTx/>
              <a:latin typeface="+mj-lt"/>
              <a:ea typeface="+mj-ea"/>
              <a:cs typeface="+mj-cs"/>
            </a:endParaRPr>
          </a:p>
        </p:txBody>
      </p:sp>
      <p:sp>
        <p:nvSpPr>
          <p:cNvPr id="38" name="Rounded Rectangle 37"/>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2400" y="381000"/>
            <a:ext cx="8839200" cy="1143000"/>
          </a:xfrm>
        </p:spPr>
        <p:txBody>
          <a:bodyPr>
            <a:normAutofit/>
          </a:bodyPr>
          <a:lstStyle/>
          <a:p>
            <a:r>
              <a:rPr lang="en-US" sz="3200" dirty="0" smtClean="0">
                <a:solidFill>
                  <a:srgbClr val="CC3300"/>
                </a:solidFill>
                <a:latin typeface="Tahoma" pitchFamily="34" charset="0"/>
              </a:rPr>
              <a:t>Official Observer</a:t>
            </a:r>
            <a:endParaRPr lang="en-US" sz="3200" dirty="0">
              <a:solidFill>
                <a:srgbClr val="CC3300"/>
              </a:solidFill>
              <a:latin typeface="Tahoma" pitchFamily="34" charset="0"/>
            </a:endParaRPr>
          </a:p>
        </p:txBody>
      </p:sp>
      <p:sp>
        <p:nvSpPr>
          <p:cNvPr id="12291" name="Rectangle 3"/>
          <p:cNvSpPr>
            <a:spLocks noGrp="1" noChangeArrowheads="1"/>
          </p:cNvSpPr>
          <p:nvPr>
            <p:ph idx="1"/>
          </p:nvPr>
        </p:nvSpPr>
        <p:spPr>
          <a:xfrm>
            <a:off x="2057400" y="1828800"/>
            <a:ext cx="5486400" cy="4114800"/>
          </a:xfrm>
        </p:spPr>
        <p:txBody>
          <a:bodyPr>
            <a:normAutofit/>
          </a:bodyPr>
          <a:lstStyle/>
          <a:p>
            <a:pPr>
              <a:lnSpc>
                <a:spcPct val="90000"/>
              </a:lnSpc>
              <a:buFont typeface="Wingdings" pitchFamily="2" charset="2"/>
              <a:buChar char="Ø"/>
            </a:pPr>
            <a:r>
              <a:rPr lang="en-US" sz="2000" dirty="0" smtClean="0">
                <a:latin typeface="Tahoma" pitchFamily="34" charset="0"/>
                <a:cs typeface="Tahoma" pitchFamily="34" charset="0"/>
              </a:rPr>
              <a:t>ARRL Member</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lnSpc>
                <a:spcPct val="90000"/>
              </a:lnSpc>
              <a:buFont typeface="Wingdings" pitchFamily="2" charset="2"/>
              <a:buChar char="Ø"/>
            </a:pPr>
            <a:r>
              <a:rPr lang="en-US" sz="2000" dirty="0" smtClean="0">
                <a:latin typeface="Tahoma" pitchFamily="34" charset="0"/>
                <a:cs typeface="Tahoma" pitchFamily="34" charset="0"/>
              </a:rPr>
              <a:t>Technician </a:t>
            </a:r>
            <a:r>
              <a:rPr lang="en-US" sz="2000" dirty="0">
                <a:latin typeface="Tahoma" pitchFamily="34" charset="0"/>
                <a:cs typeface="Tahoma" pitchFamily="34" charset="0"/>
              </a:rPr>
              <a:t>4 </a:t>
            </a:r>
            <a:r>
              <a:rPr lang="en-US" sz="2000" dirty="0" smtClean="0">
                <a:latin typeface="Tahoma" pitchFamily="34" charset="0"/>
                <a:cs typeface="Tahoma" pitchFamily="34" charset="0"/>
              </a:rPr>
              <a:t>years</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a:p>
            <a:pPr>
              <a:lnSpc>
                <a:spcPct val="90000"/>
              </a:lnSpc>
              <a:buFont typeface="Wingdings" pitchFamily="2" charset="2"/>
              <a:buChar char="Ø"/>
            </a:pPr>
            <a:r>
              <a:rPr lang="en-US" sz="2000" dirty="0">
                <a:latin typeface="Tahoma" pitchFamily="34" charset="0"/>
                <a:cs typeface="Tahoma" pitchFamily="34" charset="0"/>
              </a:rPr>
              <a:t>Apply for Station </a:t>
            </a:r>
            <a:r>
              <a:rPr lang="en-US" sz="2000" dirty="0" smtClean="0">
                <a:latin typeface="Tahoma" pitchFamily="34" charset="0"/>
                <a:cs typeface="Tahoma" pitchFamily="34" charset="0"/>
              </a:rPr>
              <a:t>Appointment</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lnSpc>
                <a:spcPct val="90000"/>
              </a:lnSpc>
              <a:buFont typeface="Wingdings" pitchFamily="2" charset="2"/>
              <a:buChar char="Ø"/>
            </a:pPr>
            <a:r>
              <a:rPr lang="en-US" sz="2000" dirty="0" smtClean="0">
                <a:latin typeface="Tahoma" pitchFamily="34" charset="0"/>
                <a:cs typeface="Tahoma" pitchFamily="34" charset="0"/>
              </a:rPr>
              <a:t>Recommended by SM or OOC</a:t>
            </a:r>
            <a:br>
              <a:rPr lang="en-US" sz="2000" dirty="0" smtClean="0">
                <a:latin typeface="Tahoma" pitchFamily="34" charset="0"/>
                <a:cs typeface="Tahoma" pitchFamily="34" charset="0"/>
              </a:rPr>
            </a:br>
            <a:endParaRPr lang="en-US" sz="2000" dirty="0">
              <a:latin typeface="Tahoma" pitchFamily="34" charset="0"/>
              <a:cs typeface="Tahoma" pitchFamily="34" charset="0"/>
            </a:endParaRPr>
          </a:p>
          <a:p>
            <a:pPr>
              <a:lnSpc>
                <a:spcPct val="90000"/>
              </a:lnSpc>
              <a:buFont typeface="Wingdings" pitchFamily="2" charset="2"/>
              <a:buChar char="Ø"/>
            </a:pPr>
            <a:r>
              <a:rPr lang="en-US" sz="2000" dirty="0">
                <a:latin typeface="Tahoma" pitchFamily="34" charset="0"/>
                <a:cs typeface="Tahoma" pitchFamily="34" charset="0"/>
              </a:rPr>
              <a:t>Successfully complete an </a:t>
            </a:r>
            <a:r>
              <a:rPr lang="en-US" sz="2000" dirty="0" smtClean="0">
                <a:latin typeface="Tahoma" pitchFamily="34" charset="0"/>
                <a:cs typeface="Tahoma" pitchFamily="34" charset="0"/>
              </a:rPr>
              <a:t>open-book exam</a:t>
            </a:r>
            <a:endParaRPr lang="en-US" sz="2000" dirty="0">
              <a:latin typeface="Tahoma" pitchFamily="34" charset="0"/>
              <a:cs typeface="Tahoma" pitchFamily="34" charset="0"/>
            </a:endParaRPr>
          </a:p>
        </p:txBody>
      </p:sp>
      <p:pic>
        <p:nvPicPr>
          <p:cNvPr id="11"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12" name="Rounded Rectangle 11"/>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152400" y="381000"/>
            <a:ext cx="88392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rPr>
              <a:t>Local</a:t>
            </a:r>
            <a:r>
              <a:rPr kumimoji="0" lang="en-US" sz="3200" b="1" i="0" u="none" strike="noStrike" kern="1200" cap="none" spc="0" normalizeH="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rPr>
              <a:t> Interference</a:t>
            </a:r>
            <a:br>
              <a:rPr kumimoji="0" lang="en-US" sz="3200" b="1" i="0" u="none" strike="noStrike" kern="1200" cap="none" spc="0" normalizeH="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rPr>
            </a:br>
            <a:r>
              <a:rPr kumimoji="0" lang="en-US" sz="3200" b="1" i="0" u="none" strike="noStrike" kern="1200" cap="none" spc="0" normalizeH="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rPr>
              <a:t>Committee</a:t>
            </a:r>
            <a:endParaRPr kumimoji="0" lang="en-US" sz="3200" b="1" i="0" u="none" strike="noStrike" kern="1200" cap="none" spc="0" normalizeH="0" baseline="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endParaRPr>
          </a:p>
        </p:txBody>
      </p:sp>
      <p:sp>
        <p:nvSpPr>
          <p:cNvPr id="10" name="Rectangle 3"/>
          <p:cNvSpPr txBox="1">
            <a:spLocks noChangeArrowheads="1"/>
          </p:cNvSpPr>
          <p:nvPr/>
        </p:nvSpPr>
        <p:spPr>
          <a:xfrm>
            <a:off x="1752600" y="1828800"/>
            <a:ext cx="5791200" cy="4114800"/>
          </a:xfrm>
          <a:prstGeom prst="rect">
            <a:avLst/>
          </a:prstGeom>
        </p:spPr>
        <p:txBody>
          <a:bodyPr vert="horz">
            <a:noAutofit/>
          </a:bodyPr>
          <a:lstStyle/>
          <a:p>
            <a:pPr marL="548640" marR="0" lvl="0" indent="-411480" algn="l" defTabSz="914400" rtl="0" eaLnBrk="1" fontAlgn="auto" latinLnBrk="0" hangingPunct="1">
              <a:lnSpc>
                <a:spcPct val="90000"/>
              </a:lnSpc>
              <a:spcBef>
                <a:spcPct val="20000"/>
              </a:spcBef>
              <a:spcAft>
                <a:spcPts val="0"/>
              </a:spcAft>
              <a:buClr>
                <a:schemeClr val="tx1">
                  <a:shade val="95000"/>
                </a:schemeClr>
              </a:buClr>
              <a:buSzPct val="65000"/>
              <a:buFont typeface="Wingdings" pitchFamily="2" charset="2"/>
              <a:buChar char="Ø"/>
              <a:tabLst/>
              <a:defRPr/>
            </a:pPr>
            <a:r>
              <a:rPr lang="en-US" sz="2000" dirty="0" smtClean="0">
                <a:latin typeface="Tahoma" pitchFamily="34" charset="0"/>
                <a:cs typeface="Tahoma" pitchFamily="34" charset="0"/>
              </a:rPr>
              <a:t>Members should be respected and accepted within the amateur community</a:t>
            </a: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
            </a:r>
            <a:b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br>
            <a:endPar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L="548640" marR="0" lvl="0" indent="-411480" algn="l" defTabSz="914400" rtl="0" eaLnBrk="1" fontAlgn="auto" latinLnBrk="0" hangingPunct="1">
              <a:lnSpc>
                <a:spcPct val="90000"/>
              </a:lnSpc>
              <a:spcBef>
                <a:spcPct val="20000"/>
              </a:spcBef>
              <a:spcAft>
                <a:spcPts val="0"/>
              </a:spcAft>
              <a:buClr>
                <a:schemeClr val="tx1">
                  <a:shade val="95000"/>
                </a:schemeClr>
              </a:buClr>
              <a:buSzPct val="65000"/>
              <a:buFont typeface="Wingdings" pitchFamily="2" charset="2"/>
              <a:buChar char="Ø"/>
              <a:tabLst/>
              <a:defRPr/>
            </a:pPr>
            <a:r>
              <a:rPr lang="en-US" sz="2000" dirty="0" smtClean="0">
                <a:latin typeface="Tahoma" pitchFamily="34" charset="0"/>
                <a:cs typeface="Tahoma" pitchFamily="34" charset="0"/>
              </a:rPr>
              <a:t>Members selected by clubs</a:t>
            </a: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
            </a:r>
            <a:b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br>
            <a:endPar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L="548640" marR="0" lvl="0" indent="-411480" algn="l" defTabSz="914400" rtl="0" eaLnBrk="1" fontAlgn="auto" latinLnBrk="0" hangingPunct="1">
              <a:lnSpc>
                <a:spcPct val="90000"/>
              </a:lnSpc>
              <a:spcBef>
                <a:spcPct val="20000"/>
              </a:spcBef>
              <a:spcAft>
                <a:spcPts val="0"/>
              </a:spcAft>
              <a:buClr>
                <a:schemeClr val="tx1">
                  <a:shade val="95000"/>
                </a:schemeClr>
              </a:buClr>
              <a:buSzPct val="65000"/>
              <a:buFont typeface="Wingdings" pitchFamily="2" charset="2"/>
              <a:buChar char="Ø"/>
              <a:tabLst/>
              <a:defRPr/>
            </a:pP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RDF Experience</a:t>
            </a:r>
            <a:b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br>
            <a:endPar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L="548640" marR="0" lvl="0" indent="-411480" algn="l" defTabSz="914400" rtl="0" eaLnBrk="1" fontAlgn="auto" latinLnBrk="0" hangingPunct="1">
              <a:lnSpc>
                <a:spcPct val="90000"/>
              </a:lnSpc>
              <a:spcBef>
                <a:spcPct val="20000"/>
              </a:spcBef>
              <a:spcAft>
                <a:spcPts val="0"/>
              </a:spcAft>
              <a:buClr>
                <a:schemeClr val="tx1">
                  <a:shade val="95000"/>
                </a:schemeClr>
              </a:buClr>
              <a:buSzPct val="65000"/>
              <a:buFont typeface="Wingdings" pitchFamily="2" charset="2"/>
              <a:buChar char="Ø"/>
              <a:tabLst/>
              <a:defRPr/>
            </a:pP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Repeater Experience</a:t>
            </a:r>
            <a:b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br>
            <a:endPar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L="548640" marR="0" lvl="0" indent="-411480" algn="l" defTabSz="914400" rtl="0" eaLnBrk="1" fontAlgn="auto" latinLnBrk="0" hangingPunct="1">
              <a:lnSpc>
                <a:spcPct val="90000"/>
              </a:lnSpc>
              <a:spcBef>
                <a:spcPct val="20000"/>
              </a:spcBef>
              <a:spcAft>
                <a:spcPts val="0"/>
              </a:spcAft>
              <a:buClr>
                <a:schemeClr val="tx1">
                  <a:shade val="95000"/>
                </a:schemeClr>
              </a:buClr>
              <a:buSzPct val="65000"/>
              <a:buFont typeface="Wingdings" pitchFamily="2" charset="2"/>
              <a:buChar char="Ø"/>
              <a:tabLst/>
              <a:defRPr/>
            </a:pP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Chairman is an OO and works with OOC</a:t>
            </a:r>
            <a:b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br>
            <a:endPar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endParaRPr>
          </a:p>
          <a:p>
            <a:pPr marL="548640" marR="0" lvl="0" indent="-411480" algn="l" defTabSz="914400" rtl="0" eaLnBrk="1" fontAlgn="auto" latinLnBrk="0" hangingPunct="1">
              <a:lnSpc>
                <a:spcPct val="90000"/>
              </a:lnSpc>
              <a:spcBef>
                <a:spcPct val="20000"/>
              </a:spcBef>
              <a:spcAft>
                <a:spcPts val="0"/>
              </a:spcAft>
              <a:buClr>
                <a:schemeClr val="tx1">
                  <a:shade val="95000"/>
                </a:schemeClr>
              </a:buClr>
              <a:buSzPct val="65000"/>
              <a:buFont typeface="Wingdings" pitchFamily="2" charset="2"/>
              <a:buChar char="Ø"/>
              <a:tabLst/>
              <a:defRPr/>
            </a:pPr>
            <a:r>
              <a:rPr kumimoji="0" lang="en-US" sz="2000" b="0" i="0" u="none" strike="noStrike" kern="1200" cap="none" spc="0" normalizeH="0" baseline="0" noProof="0" dirty="0" smtClean="0">
                <a:ln>
                  <a:noFill/>
                </a:ln>
                <a:solidFill>
                  <a:schemeClr val="tx1"/>
                </a:solidFill>
                <a:effectLst/>
                <a:uLnTx/>
                <a:uFillTx/>
                <a:latin typeface="Tahoma" pitchFamily="34" charset="0"/>
                <a:ea typeface="+mn-ea"/>
                <a:cs typeface="Tahoma" pitchFamily="34" charset="0"/>
              </a:rPr>
              <a:t>Sanctioned by SM</a:t>
            </a:r>
            <a:endParaRPr kumimoji="0" lang="en-US" sz="2000" b="0" i="0" u="none" strike="noStrike" kern="1200" cap="none" spc="0" normalizeH="0" baseline="0" noProof="0" dirty="0">
              <a:ln>
                <a:noFill/>
              </a:ln>
              <a:solidFill>
                <a:schemeClr val="tx1"/>
              </a:solidFill>
              <a:effectLst/>
              <a:uLnTx/>
              <a:uFillTx/>
              <a:latin typeface="Tahoma" pitchFamily="34" charset="0"/>
              <a:ea typeface="+mn-ea"/>
              <a:cs typeface="Tahoma" pitchFamily="34" charset="0"/>
            </a:endParaRPr>
          </a:p>
        </p:txBody>
      </p:sp>
      <p:pic>
        <p:nvPicPr>
          <p:cNvPr id="11"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12" name="Rounded Rectangle 11"/>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371600" y="609600"/>
            <a:ext cx="5867400" cy="1143000"/>
          </a:xfrm>
        </p:spPr>
        <p:txBody>
          <a:bodyPr>
            <a:normAutofit fontScale="90000"/>
          </a:bodyPr>
          <a:lstStyle/>
          <a:p>
            <a:r>
              <a:rPr lang="en-US" sz="3200" dirty="0">
                <a:solidFill>
                  <a:srgbClr val="CC3300"/>
                </a:solidFill>
                <a:latin typeface="Tahoma" pitchFamily="34" charset="0"/>
              </a:rPr>
              <a:t>How necessary is the </a:t>
            </a:r>
            <a:br>
              <a:rPr lang="en-US" sz="3200" dirty="0">
                <a:solidFill>
                  <a:srgbClr val="CC3300"/>
                </a:solidFill>
                <a:latin typeface="Tahoma" pitchFamily="34" charset="0"/>
              </a:rPr>
            </a:br>
            <a:r>
              <a:rPr lang="en-US" sz="3200" dirty="0">
                <a:solidFill>
                  <a:srgbClr val="CC3300"/>
                </a:solidFill>
                <a:latin typeface="Tahoma" pitchFamily="34" charset="0"/>
              </a:rPr>
              <a:t>Amateur Auxiliary to the FCC?</a:t>
            </a:r>
          </a:p>
        </p:txBody>
      </p:sp>
      <p:sp>
        <p:nvSpPr>
          <p:cNvPr id="11267" name="Rectangle 3"/>
          <p:cNvSpPr>
            <a:spLocks noGrp="1" noChangeArrowheads="1"/>
          </p:cNvSpPr>
          <p:nvPr>
            <p:ph idx="1"/>
          </p:nvPr>
        </p:nvSpPr>
        <p:spPr>
          <a:xfrm>
            <a:off x="1371600" y="2057400"/>
            <a:ext cx="7162800" cy="4114800"/>
          </a:xfrm>
        </p:spPr>
        <p:txBody>
          <a:bodyPr>
            <a:normAutofit/>
          </a:bodyPr>
          <a:lstStyle/>
          <a:p>
            <a:pPr>
              <a:buFont typeface="Wingdings" pitchFamily="2" charset="2"/>
              <a:buChar char="Ø"/>
            </a:pPr>
            <a:r>
              <a:rPr lang="en-US" sz="2400" dirty="0">
                <a:latin typeface="Tahoma" pitchFamily="34" charset="0"/>
                <a:cs typeface="Tahoma" pitchFamily="34" charset="0"/>
              </a:rPr>
              <a:t>We </a:t>
            </a:r>
            <a:r>
              <a:rPr lang="en-US" sz="2400" dirty="0" smtClean="0">
                <a:latin typeface="Tahoma" pitchFamily="34" charset="0"/>
                <a:cs typeface="Tahoma" pitchFamily="34" charset="0"/>
              </a:rPr>
              <a:t>would like </a:t>
            </a:r>
            <a:r>
              <a:rPr lang="en-US" sz="2400" dirty="0">
                <a:latin typeface="Tahoma" pitchFamily="34" charset="0"/>
                <a:cs typeface="Tahoma" pitchFamily="34" charset="0"/>
              </a:rPr>
              <a:t>to think its not really </a:t>
            </a:r>
            <a:r>
              <a:rPr lang="en-US" sz="2400" dirty="0" smtClean="0">
                <a:latin typeface="Tahoma" pitchFamily="34" charset="0"/>
                <a:cs typeface="Tahoma" pitchFamily="34" charset="0"/>
              </a:rPr>
              <a:t>needed.</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buFont typeface="Wingdings" pitchFamily="2" charset="2"/>
              <a:buChar char="Ø"/>
            </a:pPr>
            <a:r>
              <a:rPr lang="en-US" sz="2400" dirty="0" smtClean="0">
                <a:latin typeface="Tahoma" pitchFamily="34" charset="0"/>
                <a:cs typeface="Tahoma" pitchFamily="34" charset="0"/>
              </a:rPr>
              <a:t>But intentional and unintentional rules violations are a reality.</a:t>
            </a:r>
            <a:r>
              <a:rPr lang="en-US" sz="2400" dirty="0">
                <a:latin typeface="Tahoma" pitchFamily="34" charset="0"/>
                <a:cs typeface="Tahoma" pitchFamily="34" charset="0"/>
              </a:rPr>
              <a:t/>
            </a:r>
            <a:br>
              <a:rPr lang="en-US" sz="2400" dirty="0">
                <a:latin typeface="Tahoma" pitchFamily="34" charset="0"/>
                <a:cs typeface="Tahoma" pitchFamily="34" charset="0"/>
              </a:rPr>
            </a:br>
            <a:endParaRPr lang="en-US" sz="2400" dirty="0">
              <a:latin typeface="Tahoma" pitchFamily="34" charset="0"/>
              <a:cs typeface="Tahoma" pitchFamily="34" charset="0"/>
            </a:endParaRPr>
          </a:p>
          <a:p>
            <a:pPr>
              <a:buFont typeface="Wingdings" pitchFamily="2" charset="2"/>
              <a:buChar char="Ø"/>
            </a:pPr>
            <a:r>
              <a:rPr lang="en-US" sz="2400" dirty="0">
                <a:latin typeface="Tahoma" pitchFamily="34" charset="0"/>
                <a:cs typeface="Tahoma" pitchFamily="34" charset="0"/>
              </a:rPr>
              <a:t>The FCC can’t be the first </a:t>
            </a:r>
            <a:r>
              <a:rPr lang="en-US" sz="2400" dirty="0" smtClean="0">
                <a:latin typeface="Tahoma" pitchFamily="34" charset="0"/>
                <a:cs typeface="Tahoma" pitchFamily="34" charset="0"/>
              </a:rPr>
              <a:t>responders.</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buFont typeface="Wingdings" pitchFamily="2" charset="2"/>
              <a:buChar char="Ø"/>
            </a:pPr>
            <a:r>
              <a:rPr lang="en-US" sz="2400" dirty="0" smtClean="0">
                <a:latin typeface="Tahoma" pitchFamily="34" charset="0"/>
                <a:cs typeface="Tahoma" pitchFamily="34" charset="0"/>
              </a:rPr>
              <a:t>Amateur Radio must be self policing.</a:t>
            </a:r>
            <a:r>
              <a:rPr lang="en-US" sz="2400" dirty="0">
                <a:latin typeface="Tahoma" pitchFamily="34" charset="0"/>
                <a:cs typeface="Tahoma" pitchFamily="34" charset="0"/>
              </a:rPr>
              <a:t/>
            </a:r>
            <a:br>
              <a:rPr lang="en-US" sz="2400" dirty="0">
                <a:latin typeface="Tahoma" pitchFamily="34" charset="0"/>
                <a:cs typeface="Tahoma" pitchFamily="34" charset="0"/>
              </a:rPr>
            </a:br>
            <a:endParaRPr lang="en-US" sz="2400" dirty="0">
              <a:latin typeface="Tahoma" pitchFamily="34" charset="0"/>
              <a:cs typeface="Tahoma" pitchFamily="34" charset="0"/>
            </a:endParaRPr>
          </a:p>
          <a:p>
            <a:pPr>
              <a:buFont typeface="Wingdings" pitchFamily="2" charset="2"/>
              <a:buChar char="Ø"/>
            </a:pPr>
            <a:r>
              <a:rPr lang="en-US" sz="2400" dirty="0">
                <a:latin typeface="Tahoma" pitchFamily="34" charset="0"/>
                <a:cs typeface="Tahoma" pitchFamily="34" charset="0"/>
              </a:rPr>
              <a:t>No program will cure all the ills of our bands. </a:t>
            </a:r>
          </a:p>
        </p:txBody>
      </p:sp>
      <p:pic>
        <p:nvPicPr>
          <p:cNvPr id="5"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7" name="Rounded Rectangle 6"/>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0" y="457200"/>
            <a:ext cx="4648200" cy="1371600"/>
          </a:xfrm>
        </p:spPr>
        <p:txBody>
          <a:bodyPr>
            <a:normAutofit fontScale="90000"/>
          </a:bodyPr>
          <a:lstStyle/>
          <a:p>
            <a:r>
              <a:rPr lang="en-US" sz="3600" dirty="0">
                <a:solidFill>
                  <a:srgbClr val="CC3300"/>
                </a:solidFill>
                <a:latin typeface="Tahoma" pitchFamily="34" charset="0"/>
              </a:rPr>
              <a:t>We’re </a:t>
            </a:r>
            <a:r>
              <a:rPr lang="en-US" sz="3600" dirty="0" smtClean="0">
                <a:solidFill>
                  <a:srgbClr val="CC3300"/>
                </a:solidFill>
                <a:latin typeface="Tahoma" pitchFamily="34" charset="0"/>
              </a:rPr>
              <a:t>All Human</a:t>
            </a:r>
            <a:r>
              <a:rPr lang="en-US" dirty="0" smtClean="0">
                <a:solidFill>
                  <a:srgbClr val="CC3300"/>
                </a:solidFill>
                <a:latin typeface="Tahoma" pitchFamily="34" charset="0"/>
              </a:rPr>
              <a:t/>
            </a:r>
            <a:br>
              <a:rPr lang="en-US" dirty="0" smtClean="0">
                <a:solidFill>
                  <a:srgbClr val="CC3300"/>
                </a:solidFill>
                <a:latin typeface="Tahoma" pitchFamily="34" charset="0"/>
              </a:rPr>
            </a:br>
            <a:r>
              <a:rPr lang="en-US" sz="2000" dirty="0" smtClean="0">
                <a:solidFill>
                  <a:srgbClr val="CC3300"/>
                </a:solidFill>
                <a:latin typeface="Tahoma" pitchFamily="34" charset="0"/>
              </a:rPr>
              <a:t>(Our equipment isn’t perfect either)</a:t>
            </a:r>
            <a:r>
              <a:rPr lang="en-US" dirty="0" smtClean="0">
                <a:solidFill>
                  <a:srgbClr val="CC3300"/>
                </a:solidFill>
                <a:latin typeface="Tahoma" pitchFamily="34" charset="0"/>
              </a:rPr>
              <a:t/>
            </a:r>
            <a:br>
              <a:rPr lang="en-US" dirty="0" smtClean="0">
                <a:solidFill>
                  <a:srgbClr val="CC3300"/>
                </a:solidFill>
                <a:latin typeface="Tahoma" pitchFamily="34" charset="0"/>
              </a:rPr>
            </a:br>
            <a:endParaRPr lang="en-US" dirty="0">
              <a:solidFill>
                <a:srgbClr val="CC3300"/>
              </a:solidFill>
              <a:latin typeface="Tahoma" pitchFamily="34" charset="0"/>
            </a:endParaRPr>
          </a:p>
        </p:txBody>
      </p:sp>
      <p:sp>
        <p:nvSpPr>
          <p:cNvPr id="10248" name="Text Box 8"/>
          <p:cNvSpPr txBox="1">
            <a:spLocks noChangeArrowheads="1"/>
          </p:cNvSpPr>
          <p:nvPr/>
        </p:nvSpPr>
        <p:spPr bwMode="auto">
          <a:xfrm>
            <a:off x="1524000" y="2265164"/>
            <a:ext cx="6324600" cy="3108543"/>
          </a:xfrm>
          <a:prstGeom prst="rect">
            <a:avLst/>
          </a:prstGeom>
          <a:noFill/>
          <a:ln w="9525">
            <a:noFill/>
            <a:miter lim="800000"/>
            <a:headEnd/>
            <a:tailEnd/>
          </a:ln>
          <a:effectLst/>
        </p:spPr>
        <p:txBody>
          <a:bodyPr>
            <a:spAutoFit/>
          </a:bodyPr>
          <a:lstStyle/>
          <a:p>
            <a:pPr>
              <a:spcBef>
                <a:spcPct val="50000"/>
              </a:spcBef>
            </a:pPr>
            <a:r>
              <a:rPr lang="en-US" sz="2800" b="1" i="1" dirty="0" smtClean="0">
                <a:latin typeface="Arial" pitchFamily="34" charset="0"/>
              </a:rPr>
              <a:t>Most</a:t>
            </a:r>
            <a:r>
              <a:rPr lang="en-US" sz="2800" dirty="0" smtClean="0">
                <a:latin typeface="Arial" pitchFamily="34" charset="0"/>
              </a:rPr>
              <a:t> </a:t>
            </a:r>
            <a:r>
              <a:rPr lang="en-US" sz="2800" dirty="0">
                <a:latin typeface="Arial" pitchFamily="34" charset="0"/>
              </a:rPr>
              <a:t>of us would rather hear about a problem from a fellow ham </a:t>
            </a:r>
            <a:r>
              <a:rPr lang="en-US" sz="2800" dirty="0" smtClean="0">
                <a:latin typeface="Arial" pitchFamily="34" charset="0"/>
              </a:rPr>
              <a:t>who is trying </a:t>
            </a:r>
            <a:r>
              <a:rPr lang="en-US" sz="2800" dirty="0">
                <a:latin typeface="Arial" pitchFamily="34" charset="0"/>
              </a:rPr>
              <a:t>to help, rather than the FCC</a:t>
            </a:r>
            <a:r>
              <a:rPr lang="en-US" sz="2800" dirty="0" smtClean="0">
                <a:latin typeface="Arial" pitchFamily="34" charset="0"/>
              </a:rPr>
              <a:t>.</a:t>
            </a:r>
          </a:p>
          <a:p>
            <a:pPr>
              <a:spcBef>
                <a:spcPct val="50000"/>
              </a:spcBef>
            </a:pPr>
            <a:endParaRPr lang="en-US" sz="2800" dirty="0" smtClean="0">
              <a:latin typeface="Arial" pitchFamily="34" charset="0"/>
            </a:endParaRPr>
          </a:p>
          <a:p>
            <a:pPr>
              <a:spcBef>
                <a:spcPct val="50000"/>
              </a:spcBef>
            </a:pPr>
            <a:r>
              <a:rPr lang="en-US" sz="2800" dirty="0" smtClean="0">
                <a:latin typeface="Arial" pitchFamily="34" charset="0"/>
              </a:rPr>
              <a:t>Sadly, we know that there are exceptions.</a:t>
            </a:r>
            <a:endParaRPr lang="en-US" sz="2800" dirty="0">
              <a:latin typeface="Arial" pitchFamily="34" charset="0"/>
            </a:endParaRPr>
          </a:p>
        </p:txBody>
      </p:sp>
      <p:pic>
        <p:nvPicPr>
          <p:cNvPr id="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8" name="Rounded Rectangle 7"/>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pic>
        <p:nvPicPr>
          <p:cNvPr id="30722" name="Picture 2" descr="http://www.atelier-us.com/upload/2009/05/fcc_badge.png"/>
          <p:cNvPicPr>
            <a:picLocks noChangeAspect="1" noChangeArrowheads="1"/>
          </p:cNvPicPr>
          <p:nvPr/>
        </p:nvPicPr>
        <p:blipFill>
          <a:blip r:embed="rId5" cstate="print"/>
          <a:srcRect/>
          <a:stretch>
            <a:fillRect/>
          </a:stretch>
        </p:blipFill>
        <p:spPr bwMode="auto">
          <a:xfrm>
            <a:off x="466725" y="4267200"/>
            <a:ext cx="1666875" cy="20002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soft" dir="t"/>
            </a:scene3d>
            <a:sp3d prstMaterial="softEdge">
              <a:bevelT w="38100" h="38100"/>
            </a:sp3d>
          </a:bodyPr>
          <a:lstStyle/>
          <a:p>
            <a:r>
              <a:rPr lang="en-US" sz="3200" dirty="0" smtClean="0">
                <a:solidFill>
                  <a:srgbClr val="C00000"/>
                </a:solidFill>
                <a:latin typeface="Tahoma" pitchFamily="34" charset="0"/>
                <a:cs typeface="Tahoma" pitchFamily="34" charset="0"/>
              </a:rPr>
              <a:t>Advisory Notice</a:t>
            </a:r>
            <a:endParaRPr lang="en-US" sz="3200" dirty="0">
              <a:solidFill>
                <a:srgbClr val="C00000"/>
              </a:solidFill>
              <a:latin typeface="Tahoma" pitchFamily="34" charset="0"/>
              <a:cs typeface="Tahoma" pitchFamily="34" charset="0"/>
            </a:endParaRPr>
          </a:p>
        </p:txBody>
      </p:sp>
      <p:pic>
        <p:nvPicPr>
          <p:cNvPr id="1026" name="Picture 2" descr="Example OO Advisory Notice"/>
          <p:cNvPicPr>
            <a:picLocks noChangeAspect="1" noChangeArrowheads="1"/>
          </p:cNvPicPr>
          <p:nvPr/>
        </p:nvPicPr>
        <p:blipFill>
          <a:blip r:embed="rId2" cstate="print"/>
          <a:srcRect/>
          <a:stretch>
            <a:fillRect/>
          </a:stretch>
        </p:blipFill>
        <p:spPr bwMode="auto">
          <a:xfrm>
            <a:off x="1371600" y="1752600"/>
            <a:ext cx="6397762" cy="4114800"/>
          </a:xfrm>
          <a:prstGeom prst="rect">
            <a:avLst/>
          </a:prstGeom>
          <a:noFill/>
          <a:ln w="12700">
            <a:solidFill>
              <a:schemeClr val="tx1"/>
            </a:solidFill>
          </a:ln>
          <a:effectLst>
            <a:outerShdw blurRad="50800" dist="38100" dir="2700000" algn="tl" rotWithShape="0">
              <a:prstClr val="black">
                <a:alpha val="40000"/>
              </a:prstClr>
            </a:outerShdw>
          </a:effectLst>
        </p:spPr>
      </p:pic>
      <p:pic>
        <p:nvPicPr>
          <p:cNvPr id="5" name="Picture 4"/>
          <p:cNvPicPr>
            <a:picLocks noChangeAspect="1" noChangeArrowheads="1"/>
          </p:cNvPicPr>
          <p:nvPr/>
        </p:nvPicPr>
        <p:blipFill>
          <a:blip r:embed="rId3" cstate="print"/>
          <a:srcRect/>
          <a:stretch>
            <a:fillRect/>
          </a:stretch>
        </p:blipFill>
        <p:spPr bwMode="auto">
          <a:xfrm>
            <a:off x="457200" y="304800"/>
            <a:ext cx="623888" cy="1277938"/>
          </a:xfrm>
          <a:prstGeom prst="rect">
            <a:avLst/>
          </a:prstGeom>
          <a:noFill/>
          <a:ln w="9525">
            <a:noFill/>
            <a:miter lim="800000"/>
            <a:headEnd/>
            <a:tailEnd/>
          </a:ln>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9" descr="FCC Logo - Return to the FCC Home Page">
            <a:hlinkClick r:id="rId4"/>
          </p:cNvPr>
          <p:cNvPicPr>
            <a:picLocks noChangeAspect="1" noChangeArrowheads="1"/>
          </p:cNvPicPr>
          <p:nvPr/>
        </p:nvPicPr>
        <p:blipFill>
          <a:blip r:embed="rId5"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sz="3200" dirty="0" smtClean="0">
                <a:solidFill>
                  <a:srgbClr val="C00000"/>
                </a:solidFill>
                <a:latin typeface="Tahoma" pitchFamily="34" charset="0"/>
                <a:cs typeface="Tahoma" pitchFamily="34" charset="0"/>
              </a:rPr>
              <a:t>Good Operator</a:t>
            </a:r>
            <a:br>
              <a:rPr lang="en-US" sz="3200" dirty="0" smtClean="0">
                <a:solidFill>
                  <a:srgbClr val="C00000"/>
                </a:solidFill>
                <a:latin typeface="Tahoma" pitchFamily="34" charset="0"/>
                <a:cs typeface="Tahoma" pitchFamily="34" charset="0"/>
              </a:rPr>
            </a:br>
            <a:r>
              <a:rPr lang="en-US" sz="3200" dirty="0" smtClean="0">
                <a:solidFill>
                  <a:srgbClr val="C00000"/>
                </a:solidFill>
                <a:latin typeface="Tahoma" pitchFamily="34" charset="0"/>
                <a:cs typeface="Tahoma" pitchFamily="34" charset="0"/>
              </a:rPr>
              <a:t>Report</a:t>
            </a:r>
            <a:endParaRPr lang="en-US" sz="3200" dirty="0">
              <a:solidFill>
                <a:srgbClr val="C00000"/>
              </a:solidFill>
              <a:latin typeface="Tahoma" pitchFamily="34" charset="0"/>
              <a:cs typeface="Tahoma" pitchFamily="34" charset="0"/>
            </a:endParaRPr>
          </a:p>
        </p:txBody>
      </p:sp>
      <p:pic>
        <p:nvPicPr>
          <p:cNvPr id="38914" name="Picture 2" descr="Example Good Operator Report"/>
          <p:cNvPicPr>
            <a:picLocks noChangeAspect="1" noChangeArrowheads="1"/>
          </p:cNvPicPr>
          <p:nvPr/>
        </p:nvPicPr>
        <p:blipFill>
          <a:blip r:embed="rId2" cstate="print"/>
          <a:srcRect/>
          <a:stretch>
            <a:fillRect/>
          </a:stretch>
        </p:blipFill>
        <p:spPr bwMode="auto">
          <a:xfrm>
            <a:off x="1379068" y="1828800"/>
            <a:ext cx="6317132" cy="4038600"/>
          </a:xfrm>
          <a:prstGeom prst="rect">
            <a:avLst/>
          </a:prstGeom>
          <a:noFill/>
          <a:ln w="12700">
            <a:solidFill>
              <a:schemeClr val="tx1"/>
            </a:solidFill>
          </a:ln>
          <a:effectLst>
            <a:outerShdw blurRad="50800" dist="38100" dir="2700000" algn="tl" rotWithShape="0">
              <a:prstClr val="black">
                <a:alpha val="40000"/>
              </a:prstClr>
            </a:outerShdw>
          </a:effectLst>
        </p:spPr>
      </p:pic>
      <p:pic>
        <p:nvPicPr>
          <p:cNvPr id="5" name="Picture 4"/>
          <p:cNvPicPr>
            <a:picLocks noChangeAspect="1" noChangeArrowheads="1"/>
          </p:cNvPicPr>
          <p:nvPr/>
        </p:nvPicPr>
        <p:blipFill>
          <a:blip r:embed="rId3" cstate="print"/>
          <a:srcRect/>
          <a:stretch>
            <a:fillRect/>
          </a:stretch>
        </p:blipFill>
        <p:spPr bwMode="auto">
          <a:xfrm>
            <a:off x="457200" y="304800"/>
            <a:ext cx="623888" cy="1277938"/>
          </a:xfrm>
          <a:prstGeom prst="rect">
            <a:avLst/>
          </a:prstGeom>
          <a:noFill/>
          <a:ln w="9525">
            <a:noFill/>
            <a:miter lim="800000"/>
            <a:headEnd/>
            <a:tailEnd/>
          </a:ln>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9" descr="FCC Logo - Return to the FCC Home Page">
            <a:hlinkClick r:id="rId4"/>
          </p:cNvPr>
          <p:cNvPicPr>
            <a:picLocks noChangeAspect="1" noChangeArrowheads="1"/>
          </p:cNvPicPr>
          <p:nvPr/>
        </p:nvPicPr>
        <p:blipFill>
          <a:blip r:embed="rId5"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914400" y="1571685"/>
            <a:ext cx="7467600" cy="4893647"/>
          </a:xfrm>
          <a:prstGeom prst="rect">
            <a:avLst/>
          </a:prstGeom>
          <a:noFill/>
          <a:ln w="9525">
            <a:noFill/>
            <a:miter lim="800000"/>
            <a:headEnd/>
            <a:tailEnd/>
          </a:ln>
          <a:effectLst/>
        </p:spPr>
        <p:txBody>
          <a:bodyPr wrap="square">
            <a:spAutoFit/>
          </a:bodyPr>
          <a:lstStyle/>
          <a:p>
            <a:pPr marL="457200" indent="-457200" algn="l">
              <a:buFont typeface="Wingdings" pitchFamily="2" charset="2"/>
              <a:buChar char="Ø"/>
            </a:pPr>
            <a:r>
              <a:rPr lang="en-US" dirty="0" smtClean="0">
                <a:latin typeface="Tahoma" pitchFamily="34" charset="0"/>
                <a:cs typeface="Tahoma" pitchFamily="34" charset="0"/>
              </a:rPr>
              <a:t>Record the violation!</a:t>
            </a:r>
            <a:br>
              <a:rPr lang="en-US" dirty="0" smtClean="0">
                <a:latin typeface="Tahoma" pitchFamily="34" charset="0"/>
                <a:cs typeface="Tahoma" pitchFamily="34" charset="0"/>
              </a:rPr>
            </a:br>
            <a:endParaRPr lang="en-US" dirty="0" smtClean="0">
              <a:latin typeface="Tahoma" pitchFamily="34" charset="0"/>
              <a:cs typeface="Tahoma" pitchFamily="34" charset="0"/>
            </a:endParaRPr>
          </a:p>
          <a:p>
            <a:pPr marL="457200" indent="-457200" algn="l">
              <a:buFont typeface="Wingdings" pitchFamily="2" charset="2"/>
              <a:buChar char="Ø"/>
            </a:pPr>
            <a:r>
              <a:rPr lang="en-US" dirty="0" smtClean="0">
                <a:latin typeface="Tahoma" pitchFamily="34" charset="0"/>
                <a:cs typeface="Tahoma" pitchFamily="34" charset="0"/>
              </a:rPr>
              <a:t>Don’t </a:t>
            </a:r>
            <a:r>
              <a:rPr lang="en-US" dirty="0">
                <a:latin typeface="Tahoma" pitchFamily="34" charset="0"/>
                <a:cs typeface="Tahoma" pitchFamily="34" charset="0"/>
              </a:rPr>
              <a:t>take any notice of it on the air.  </a:t>
            </a:r>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en-US" dirty="0">
              <a:latin typeface="Tahoma" pitchFamily="34" charset="0"/>
              <a:cs typeface="Tahoma" pitchFamily="34" charset="0"/>
            </a:endParaRPr>
          </a:p>
          <a:p>
            <a:pPr marL="457200" indent="-457200" algn="l">
              <a:buFont typeface="Wingdings" pitchFamily="2" charset="2"/>
              <a:buChar char="Ø"/>
            </a:pPr>
            <a:r>
              <a:rPr lang="en-US" dirty="0" smtClean="0">
                <a:latin typeface="Tahoma" pitchFamily="34" charset="0"/>
                <a:cs typeface="Tahoma" pitchFamily="34" charset="0"/>
              </a:rPr>
              <a:t>Listen </a:t>
            </a:r>
            <a:r>
              <a:rPr lang="en-US" dirty="0">
                <a:latin typeface="Tahoma" pitchFamily="34" charset="0"/>
                <a:cs typeface="Tahoma" pitchFamily="34" charset="0"/>
              </a:rPr>
              <a:t>to the input and log the time, date, your location, signal strength, and conditions, etc</a:t>
            </a:r>
            <a:r>
              <a:rPr lang="en-US" dirty="0" smtClean="0">
                <a:latin typeface="Tahoma" pitchFamily="34" charset="0"/>
                <a:cs typeface="Tahoma" pitchFamily="34" charset="0"/>
              </a:rPr>
              <a:t>.</a:t>
            </a:r>
            <a:br>
              <a:rPr lang="en-US" dirty="0" smtClean="0">
                <a:latin typeface="Tahoma" pitchFamily="34" charset="0"/>
                <a:cs typeface="Tahoma" pitchFamily="34" charset="0"/>
              </a:rPr>
            </a:br>
            <a:endParaRPr lang="en-US" dirty="0" smtClean="0">
              <a:latin typeface="Tahoma" pitchFamily="34" charset="0"/>
              <a:cs typeface="Tahoma" pitchFamily="34" charset="0"/>
            </a:endParaRPr>
          </a:p>
          <a:p>
            <a:pPr marL="457200" indent="-457200" algn="l">
              <a:buFont typeface="Wingdings" pitchFamily="2" charset="2"/>
              <a:buChar char="Ø"/>
            </a:pPr>
            <a:r>
              <a:rPr lang="en-US" dirty="0" smtClean="0">
                <a:latin typeface="Tahoma" pitchFamily="34" charset="0"/>
                <a:cs typeface="Tahoma" pitchFamily="34" charset="0"/>
              </a:rPr>
              <a:t>Discuss your findings OFF </a:t>
            </a:r>
            <a:r>
              <a:rPr lang="en-US" dirty="0">
                <a:latin typeface="Tahoma" pitchFamily="34" charset="0"/>
                <a:cs typeface="Tahoma" pitchFamily="34" charset="0"/>
              </a:rPr>
              <a:t>AIR with the Local Interference Committee or OO.  </a:t>
            </a:r>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en-US" dirty="0">
              <a:latin typeface="Tahoma" pitchFamily="34" charset="0"/>
              <a:cs typeface="Tahoma" pitchFamily="34" charset="0"/>
            </a:endParaRPr>
          </a:p>
          <a:p>
            <a:pPr marL="457200" indent="-457200" algn="l">
              <a:buFont typeface="Wingdings" pitchFamily="2" charset="2"/>
              <a:buChar char="Ø"/>
            </a:pPr>
            <a:r>
              <a:rPr lang="en-US" b="1" u="sng" dirty="0" smtClean="0">
                <a:solidFill>
                  <a:srgbClr val="FF0000"/>
                </a:solidFill>
                <a:latin typeface="Tahoma" pitchFamily="34" charset="0"/>
                <a:cs typeface="Tahoma" pitchFamily="34" charset="0"/>
              </a:rPr>
              <a:t>Record the violation!</a:t>
            </a:r>
            <a:r>
              <a:rPr lang="en-US" dirty="0" smtClean="0">
                <a:solidFill>
                  <a:srgbClr val="FF0000"/>
                </a:solidFill>
                <a:latin typeface="Tahoma" pitchFamily="34" charset="0"/>
                <a:cs typeface="Tahoma" pitchFamily="34" charset="0"/>
              </a:rPr>
              <a:t> </a:t>
            </a:r>
            <a:r>
              <a:rPr lang="en-US" dirty="0" smtClean="0">
                <a:latin typeface="Tahoma" pitchFamily="34" charset="0"/>
                <a:cs typeface="Tahoma" pitchFamily="34" charset="0"/>
              </a:rPr>
              <a:t>- </a:t>
            </a:r>
            <a:r>
              <a:rPr lang="en-US" dirty="0">
                <a:latin typeface="Tahoma" pitchFamily="34" charset="0"/>
                <a:cs typeface="Tahoma" pitchFamily="34" charset="0"/>
              </a:rPr>
              <a:t>B</a:t>
            </a:r>
            <a:r>
              <a:rPr lang="en-US" dirty="0" smtClean="0">
                <a:latin typeface="Tahoma" pitchFamily="34" charset="0"/>
                <a:cs typeface="Tahoma" pitchFamily="34" charset="0"/>
              </a:rPr>
              <a:t>ecause </a:t>
            </a:r>
            <a:r>
              <a:rPr lang="en-US" dirty="0">
                <a:latin typeface="Tahoma" pitchFamily="34" charset="0"/>
                <a:cs typeface="Tahoma" pitchFamily="34" charset="0"/>
              </a:rPr>
              <a:t>if it’s not </a:t>
            </a:r>
            <a:r>
              <a:rPr lang="en-US" dirty="0" smtClean="0">
                <a:latin typeface="Tahoma" pitchFamily="34" charset="0"/>
                <a:cs typeface="Tahoma" pitchFamily="34" charset="0"/>
              </a:rPr>
              <a:t>recorded, </a:t>
            </a:r>
            <a:r>
              <a:rPr lang="en-US" dirty="0">
                <a:latin typeface="Tahoma" pitchFamily="34" charset="0"/>
                <a:cs typeface="Tahoma" pitchFamily="34" charset="0"/>
              </a:rPr>
              <a:t>it never happened </a:t>
            </a:r>
            <a:r>
              <a:rPr lang="en-US" dirty="0" smtClean="0">
                <a:latin typeface="Tahoma" pitchFamily="34" charset="0"/>
                <a:cs typeface="Tahoma" pitchFamily="34" charset="0"/>
              </a:rPr>
              <a:t>as far as the FCC is concerned.</a:t>
            </a:r>
            <a:endParaRPr lang="en-US" dirty="0">
              <a:latin typeface="Tahoma" pitchFamily="34" charset="0"/>
              <a:cs typeface="Tahoma" pitchFamily="34" charset="0"/>
            </a:endParaRPr>
          </a:p>
        </p:txBody>
      </p:sp>
      <p:sp>
        <p:nvSpPr>
          <p:cNvPr id="3" name="Rectangle 2"/>
          <p:cNvSpPr txBox="1">
            <a:spLocks noChangeArrowheads="1"/>
          </p:cNvSpPr>
          <p:nvPr/>
        </p:nvSpPr>
        <p:spPr>
          <a:xfrm>
            <a:off x="457200" y="274638"/>
            <a:ext cx="8229600" cy="1143000"/>
          </a:xfrm>
          <a:prstGeom prst="rect">
            <a:avLst/>
          </a:prstGeom>
        </p:spPr>
        <p:txBody>
          <a:bodyPr>
            <a:normAutofit/>
            <a:scene3d>
              <a:camera prst="orthographicFront"/>
              <a:lightRig rig="soft" dir="t"/>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1" noProof="0" dirty="0" smtClean="0">
                <a:ln w="6350">
                  <a:noFill/>
                </a:ln>
                <a:solidFill>
                  <a:srgbClr val="CC3300"/>
                </a:solidFill>
                <a:effectLst>
                  <a:outerShdw blurRad="114300" dist="101600" dir="2700000" algn="tl" rotWithShape="0">
                    <a:srgbClr val="000000">
                      <a:alpha val="40000"/>
                    </a:srgbClr>
                  </a:outerShdw>
                </a:effectLst>
                <a:latin typeface="Tahoma" pitchFamily="34" charset="0"/>
                <a:ea typeface="+mj-ea"/>
                <a:cs typeface="+mj-cs"/>
              </a:rPr>
              <a:t>What to do if</a:t>
            </a:r>
            <a:br>
              <a:rPr lang="en-US" sz="3200" b="1" noProof="0" dirty="0" smtClean="0">
                <a:ln w="6350">
                  <a:noFill/>
                </a:ln>
                <a:solidFill>
                  <a:srgbClr val="CC3300"/>
                </a:solidFill>
                <a:effectLst>
                  <a:outerShdw blurRad="114300" dist="101600" dir="2700000" algn="tl" rotWithShape="0">
                    <a:srgbClr val="000000">
                      <a:alpha val="40000"/>
                    </a:srgbClr>
                  </a:outerShdw>
                </a:effectLst>
                <a:latin typeface="Tahoma" pitchFamily="34" charset="0"/>
                <a:ea typeface="+mj-ea"/>
                <a:cs typeface="+mj-cs"/>
              </a:rPr>
            </a:br>
            <a:r>
              <a:rPr lang="en-US" sz="3200" b="1" noProof="0" dirty="0" smtClean="0">
                <a:ln w="6350">
                  <a:noFill/>
                </a:ln>
                <a:solidFill>
                  <a:srgbClr val="CC3300"/>
                </a:solidFill>
                <a:effectLst>
                  <a:outerShdw blurRad="114300" dist="101600" dir="2700000" algn="tl" rotWithShape="0">
                    <a:srgbClr val="000000">
                      <a:alpha val="40000"/>
                    </a:srgbClr>
                  </a:outerShdw>
                </a:effectLst>
                <a:latin typeface="Tahoma" pitchFamily="34" charset="0"/>
                <a:ea typeface="+mj-ea"/>
                <a:cs typeface="+mj-cs"/>
              </a:rPr>
              <a:t>you encounter a problem on the air.</a:t>
            </a:r>
            <a:endParaRPr kumimoji="0" lang="en-US" sz="2000" b="1" i="0" u="none" strike="noStrike" kern="1200" cap="none" spc="0" normalizeH="0" baseline="0" noProof="0" dirty="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endParaRPr>
          </a:p>
        </p:txBody>
      </p:sp>
      <p:sp>
        <p:nvSpPr>
          <p:cNvPr id="4" name="Rounded Rectangle 3"/>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 calcmode="lin" valueType="num">
                                      <p:cBhvr additive="base">
                                        <p:cTn id="7" dur="500" fill="hold"/>
                                        <p:tgtEl>
                                          <p:spTgt spid="2355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3556">
                                            <p:txEl>
                                              <p:pRg st="1" end="1"/>
                                            </p:txEl>
                                          </p:spTgt>
                                        </p:tgtEl>
                                        <p:attrNameLst>
                                          <p:attrName>style.visibility</p:attrName>
                                        </p:attrNameLst>
                                      </p:cBhvr>
                                      <p:to>
                                        <p:strVal val="visible"/>
                                      </p:to>
                                    </p:set>
                                    <p:anim calcmode="lin" valueType="num">
                                      <p:cBhvr additive="base">
                                        <p:cTn id="13" dur="500" fill="hold"/>
                                        <p:tgtEl>
                                          <p:spTgt spid="2355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3556">
                                            <p:txEl>
                                              <p:pRg st="2" end="2"/>
                                            </p:txEl>
                                          </p:spTgt>
                                        </p:tgtEl>
                                        <p:attrNameLst>
                                          <p:attrName>style.visibility</p:attrName>
                                        </p:attrNameLst>
                                      </p:cBhvr>
                                      <p:to>
                                        <p:strVal val="visible"/>
                                      </p:to>
                                    </p:set>
                                    <p:anim calcmode="lin" valueType="num">
                                      <p:cBhvr additive="base">
                                        <p:cTn id="19" dur="500" fill="hold"/>
                                        <p:tgtEl>
                                          <p:spTgt spid="2355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3556">
                                            <p:txEl>
                                              <p:pRg st="3" end="3"/>
                                            </p:txEl>
                                          </p:spTgt>
                                        </p:tgtEl>
                                        <p:attrNameLst>
                                          <p:attrName>style.visibility</p:attrName>
                                        </p:attrNameLst>
                                      </p:cBhvr>
                                      <p:to>
                                        <p:strVal val="visible"/>
                                      </p:to>
                                    </p:set>
                                    <p:anim calcmode="lin" valueType="num">
                                      <p:cBhvr additive="base">
                                        <p:cTn id="25" dur="500" fill="hold"/>
                                        <p:tgtEl>
                                          <p:spTgt spid="23556">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23556">
                                            <p:txEl>
                                              <p:pRg st="4" end="4"/>
                                            </p:txEl>
                                          </p:spTgt>
                                        </p:tgtEl>
                                        <p:attrNameLst>
                                          <p:attrName>style.visibility</p:attrName>
                                        </p:attrNameLst>
                                      </p:cBhvr>
                                      <p:to>
                                        <p:strVal val="visible"/>
                                      </p:to>
                                    </p:set>
                                    <p:anim calcmode="lin" valueType="num">
                                      <p:cBhvr additive="base">
                                        <p:cTn id="31" dur="500" fill="hold"/>
                                        <p:tgtEl>
                                          <p:spTgt spid="23556">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3200" dirty="0">
                <a:solidFill>
                  <a:srgbClr val="CC3300"/>
                </a:solidFill>
                <a:latin typeface="Tahoma" pitchFamily="34" charset="0"/>
              </a:rPr>
              <a:t>The Typical Escalation </a:t>
            </a:r>
            <a:r>
              <a:rPr lang="en-US" sz="3200" dirty="0" smtClean="0">
                <a:solidFill>
                  <a:srgbClr val="CC3300"/>
                </a:solidFill>
                <a:latin typeface="Tahoma" pitchFamily="34" charset="0"/>
              </a:rPr>
              <a:t>Process</a:t>
            </a:r>
            <a:r>
              <a:rPr lang="en-US" sz="3600" dirty="0" smtClean="0">
                <a:solidFill>
                  <a:srgbClr val="CC3300"/>
                </a:solidFill>
                <a:latin typeface="Tahoma" pitchFamily="34" charset="0"/>
              </a:rPr>
              <a:t/>
            </a:r>
            <a:br>
              <a:rPr lang="en-US" sz="3600" dirty="0" smtClean="0">
                <a:solidFill>
                  <a:srgbClr val="CC3300"/>
                </a:solidFill>
                <a:latin typeface="Tahoma" pitchFamily="34" charset="0"/>
              </a:rPr>
            </a:br>
            <a:r>
              <a:rPr lang="en-US" sz="2000" dirty="0" smtClean="0">
                <a:solidFill>
                  <a:srgbClr val="CC3300"/>
                </a:solidFill>
                <a:latin typeface="Tahoma" pitchFamily="34" charset="0"/>
              </a:rPr>
              <a:t>(When </a:t>
            </a:r>
            <a:r>
              <a:rPr lang="en-US" sz="2000" dirty="0">
                <a:solidFill>
                  <a:srgbClr val="CC3300"/>
                </a:solidFill>
                <a:latin typeface="Tahoma" pitchFamily="34" charset="0"/>
              </a:rPr>
              <a:t>a case is deemed to be a serious repeated problem</a:t>
            </a:r>
            <a:r>
              <a:rPr lang="en-US" sz="2000" dirty="0" smtClean="0">
                <a:solidFill>
                  <a:srgbClr val="CC3300"/>
                </a:solidFill>
                <a:latin typeface="Tahoma" pitchFamily="34" charset="0"/>
              </a:rPr>
              <a:t>.)</a:t>
            </a:r>
            <a:endParaRPr lang="en-US" sz="2000" dirty="0">
              <a:solidFill>
                <a:srgbClr val="CC3300"/>
              </a:solidFill>
              <a:latin typeface="Tahoma" pitchFamily="34" charset="0"/>
            </a:endParaRPr>
          </a:p>
        </p:txBody>
      </p:sp>
      <p:sp>
        <p:nvSpPr>
          <p:cNvPr id="8195" name="Rectangle 3"/>
          <p:cNvSpPr>
            <a:spLocks noGrp="1" noChangeArrowheads="1"/>
          </p:cNvSpPr>
          <p:nvPr>
            <p:ph idx="1"/>
          </p:nvPr>
        </p:nvSpPr>
        <p:spPr>
          <a:xfrm>
            <a:off x="1371600" y="1828800"/>
            <a:ext cx="7467600" cy="4572000"/>
          </a:xfrm>
        </p:spPr>
        <p:txBody>
          <a:bodyPr>
            <a:normAutofit/>
          </a:bodyPr>
          <a:lstStyle/>
          <a:p>
            <a:pPr marL="609600" indent="-609600">
              <a:buClr>
                <a:schemeClr val="tx1"/>
              </a:buClr>
              <a:buSzPct val="160000"/>
              <a:buFont typeface="Wingdings" pitchFamily="2" charset="2"/>
              <a:buChar char="Ø"/>
            </a:pPr>
            <a:r>
              <a:rPr lang="en-US" sz="2400" dirty="0">
                <a:latin typeface="Tahoma" pitchFamily="34" charset="0"/>
                <a:cs typeface="Tahoma" pitchFamily="34" charset="0"/>
              </a:rPr>
              <a:t>FCC takes appropriate enforcement actions.</a:t>
            </a:r>
          </a:p>
          <a:p>
            <a:pPr marL="609600" indent="-609600">
              <a:buClr>
                <a:schemeClr val="tx1"/>
              </a:buClr>
              <a:buSzPct val="160000"/>
              <a:buFont typeface="Wingdings" pitchFamily="2" charset="2"/>
              <a:buChar char="Ø"/>
            </a:pPr>
            <a:r>
              <a:rPr lang="en-US" sz="2400" dirty="0">
                <a:latin typeface="Tahoma" pitchFamily="34" charset="0"/>
                <a:cs typeface="Tahoma" pitchFamily="34" charset="0"/>
              </a:rPr>
              <a:t>After </a:t>
            </a:r>
            <a:r>
              <a:rPr lang="en-US" sz="2400" dirty="0" smtClean="0">
                <a:latin typeface="Tahoma" pitchFamily="34" charset="0"/>
                <a:cs typeface="Tahoma" pitchFamily="34" charset="0"/>
              </a:rPr>
              <a:t>HQ review</a:t>
            </a:r>
            <a:r>
              <a:rPr lang="en-US" sz="2400" dirty="0">
                <a:latin typeface="Tahoma" pitchFamily="34" charset="0"/>
                <a:cs typeface="Tahoma" pitchFamily="34" charset="0"/>
              </a:rPr>
              <a:t>, </a:t>
            </a:r>
            <a:r>
              <a:rPr lang="en-US" sz="2400" dirty="0" smtClean="0">
                <a:latin typeface="Tahoma" pitchFamily="34" charset="0"/>
                <a:cs typeface="Tahoma" pitchFamily="34" charset="0"/>
              </a:rPr>
              <a:t>package sent </a:t>
            </a:r>
            <a:r>
              <a:rPr lang="en-US" sz="2400" dirty="0">
                <a:latin typeface="Tahoma" pitchFamily="34" charset="0"/>
                <a:cs typeface="Tahoma" pitchFamily="34" charset="0"/>
              </a:rPr>
              <a:t>to the FCC.</a:t>
            </a:r>
          </a:p>
          <a:p>
            <a:pPr marL="609600" indent="-609600">
              <a:buClr>
                <a:schemeClr val="tx1"/>
              </a:buClr>
              <a:buSzPct val="160000"/>
              <a:buFont typeface="Wingdings" pitchFamily="2" charset="2"/>
              <a:buChar char="Ø"/>
            </a:pPr>
            <a:r>
              <a:rPr lang="en-US" sz="2400" dirty="0">
                <a:latin typeface="Tahoma" pitchFamily="34" charset="0"/>
                <a:cs typeface="Tahoma" pitchFamily="34" charset="0"/>
              </a:rPr>
              <a:t>Evidence package prepared for HQ.</a:t>
            </a:r>
          </a:p>
          <a:p>
            <a:pPr marL="609600" indent="-609600">
              <a:buClr>
                <a:schemeClr val="tx1"/>
              </a:buClr>
              <a:buSzPct val="160000"/>
              <a:buFont typeface="Wingdings" pitchFamily="2" charset="2"/>
              <a:buChar char="Ø"/>
            </a:pPr>
            <a:r>
              <a:rPr lang="en-US" sz="2400" dirty="0">
                <a:latin typeface="Tahoma" pitchFamily="34" charset="0"/>
                <a:cs typeface="Tahoma" pitchFamily="34" charset="0"/>
              </a:rPr>
              <a:t>OOC reviews </a:t>
            </a:r>
            <a:r>
              <a:rPr lang="en-US" sz="2400" dirty="0" smtClean="0">
                <a:latin typeface="Tahoma" pitchFamily="34" charset="0"/>
                <a:cs typeface="Tahoma" pitchFamily="34" charset="0"/>
              </a:rPr>
              <a:t>evidence &amp; consults </a:t>
            </a:r>
            <a:r>
              <a:rPr lang="en-US" sz="2400" dirty="0">
                <a:latin typeface="Tahoma" pitchFamily="34" charset="0"/>
                <a:cs typeface="Tahoma" pitchFamily="34" charset="0"/>
              </a:rPr>
              <a:t>with ARRL </a:t>
            </a:r>
            <a:r>
              <a:rPr lang="en-US" sz="2400" dirty="0" smtClean="0">
                <a:latin typeface="Tahoma" pitchFamily="34" charset="0"/>
                <a:cs typeface="Tahoma" pitchFamily="34" charset="0"/>
              </a:rPr>
              <a:t>HQ. </a:t>
            </a:r>
            <a:r>
              <a:rPr lang="en-US" sz="2400" dirty="0">
                <a:latin typeface="Tahoma" pitchFamily="34" charset="0"/>
                <a:cs typeface="Tahoma" pitchFamily="34" charset="0"/>
              </a:rPr>
              <a:t>M</a:t>
            </a:r>
            <a:r>
              <a:rPr lang="en-US" sz="2400" dirty="0" smtClean="0">
                <a:latin typeface="Tahoma" pitchFamily="34" charset="0"/>
                <a:cs typeface="Tahoma" pitchFamily="34" charset="0"/>
              </a:rPr>
              <a:t>ay </a:t>
            </a:r>
            <a:r>
              <a:rPr lang="en-US" sz="2400" dirty="0">
                <a:latin typeface="Tahoma" pitchFamily="34" charset="0"/>
                <a:cs typeface="Tahoma" pitchFamily="34" charset="0"/>
              </a:rPr>
              <a:t>send </a:t>
            </a:r>
            <a:r>
              <a:rPr lang="en-US" sz="2400" dirty="0" smtClean="0">
                <a:latin typeface="Tahoma" pitchFamily="34" charset="0"/>
                <a:cs typeface="Tahoma" pitchFamily="34" charset="0"/>
              </a:rPr>
              <a:t>letter when </a:t>
            </a:r>
            <a:r>
              <a:rPr lang="en-US" sz="2400" dirty="0">
                <a:latin typeface="Tahoma" pitchFamily="34" charset="0"/>
                <a:cs typeface="Tahoma" pitchFamily="34" charset="0"/>
              </a:rPr>
              <a:t>authorized by </a:t>
            </a:r>
            <a:r>
              <a:rPr lang="en-US" sz="2400" dirty="0" smtClean="0">
                <a:latin typeface="Tahoma" pitchFamily="34" charset="0"/>
                <a:cs typeface="Tahoma" pitchFamily="34" charset="0"/>
              </a:rPr>
              <a:t>HQ.</a:t>
            </a:r>
            <a:endParaRPr lang="en-US" sz="2400" dirty="0">
              <a:latin typeface="Tahoma" pitchFamily="34" charset="0"/>
              <a:cs typeface="Tahoma" pitchFamily="34" charset="0"/>
            </a:endParaRPr>
          </a:p>
          <a:p>
            <a:pPr marL="609600" indent="-609600">
              <a:buClr>
                <a:schemeClr val="tx1"/>
              </a:buClr>
              <a:buSzPct val="160000"/>
              <a:buFont typeface="Wingdings" pitchFamily="2" charset="2"/>
              <a:buChar char="Ø"/>
            </a:pPr>
            <a:r>
              <a:rPr lang="en-US" sz="2400" dirty="0">
                <a:latin typeface="Tahoma" pitchFamily="34" charset="0"/>
                <a:cs typeface="Tahoma" pitchFamily="34" charset="0"/>
              </a:rPr>
              <a:t>OO sends </a:t>
            </a:r>
            <a:r>
              <a:rPr lang="en-US" sz="2400" dirty="0" smtClean="0">
                <a:latin typeface="Tahoma" pitchFamily="34" charset="0"/>
                <a:cs typeface="Tahoma" pitchFamily="34" charset="0"/>
              </a:rPr>
              <a:t>Advisory Notice and reports </a:t>
            </a:r>
            <a:r>
              <a:rPr lang="en-US" sz="2400" dirty="0">
                <a:latin typeface="Tahoma" pitchFamily="34" charset="0"/>
                <a:cs typeface="Tahoma" pitchFamily="34" charset="0"/>
              </a:rPr>
              <a:t>activities to </a:t>
            </a:r>
            <a:r>
              <a:rPr lang="en-US" sz="2400" dirty="0" smtClean="0">
                <a:latin typeface="Tahoma" pitchFamily="34" charset="0"/>
                <a:cs typeface="Tahoma" pitchFamily="34" charset="0"/>
              </a:rPr>
              <a:t>OOC then continues to collects </a:t>
            </a:r>
            <a:r>
              <a:rPr lang="en-US" sz="2400" dirty="0">
                <a:latin typeface="Tahoma" pitchFamily="34" charset="0"/>
                <a:cs typeface="Tahoma" pitchFamily="34" charset="0"/>
              </a:rPr>
              <a:t>more information.</a:t>
            </a:r>
          </a:p>
          <a:p>
            <a:pPr marL="609600" indent="-609600">
              <a:buClr>
                <a:schemeClr val="tx1"/>
              </a:buClr>
              <a:buSzPct val="160000"/>
              <a:buFont typeface="Wingdings" pitchFamily="2" charset="2"/>
              <a:buChar char="Ø"/>
            </a:pPr>
            <a:r>
              <a:rPr lang="en-US" sz="2400" dirty="0">
                <a:latin typeface="Tahoma" pitchFamily="34" charset="0"/>
                <a:cs typeface="Tahoma" pitchFamily="34" charset="0"/>
              </a:rPr>
              <a:t>Interference Committee or individuals bring </a:t>
            </a:r>
            <a:r>
              <a:rPr lang="en-US" sz="2400" i="1" dirty="0" smtClean="0">
                <a:latin typeface="Tahoma" pitchFamily="34" charset="0"/>
                <a:cs typeface="Tahoma" pitchFamily="34" charset="0"/>
              </a:rPr>
              <a:t>detailed</a:t>
            </a:r>
            <a:r>
              <a:rPr lang="en-US" sz="2400" dirty="0" smtClean="0">
                <a:latin typeface="Tahoma" pitchFamily="34" charset="0"/>
                <a:cs typeface="Tahoma" pitchFamily="34" charset="0"/>
              </a:rPr>
              <a:t> information (and recordings) </a:t>
            </a:r>
            <a:r>
              <a:rPr lang="en-US" sz="2400" dirty="0">
                <a:latin typeface="Tahoma" pitchFamily="34" charset="0"/>
                <a:cs typeface="Tahoma" pitchFamily="34" charset="0"/>
              </a:rPr>
              <a:t>to OO.   </a:t>
            </a:r>
          </a:p>
          <a:p>
            <a:pPr marL="609600" indent="-609600">
              <a:buClr>
                <a:schemeClr val="tx1"/>
              </a:buClr>
              <a:buSzPct val="160000"/>
              <a:buFont typeface="Wingdings" pitchFamily="2" charset="2"/>
              <a:buChar char="Ø"/>
            </a:pPr>
            <a:endParaRPr lang="en-US" sz="2800" dirty="0"/>
          </a:p>
        </p:txBody>
      </p:sp>
      <p:sp>
        <p:nvSpPr>
          <p:cNvPr id="8196" name="Text Box 4"/>
          <p:cNvSpPr txBox="1">
            <a:spLocks noChangeArrowheads="1"/>
          </p:cNvSpPr>
          <p:nvPr/>
        </p:nvSpPr>
        <p:spPr bwMode="auto">
          <a:xfrm>
            <a:off x="1143000" y="533400"/>
            <a:ext cx="1905000" cy="457200"/>
          </a:xfrm>
          <a:prstGeom prst="rect">
            <a:avLst/>
          </a:prstGeom>
          <a:noFill/>
          <a:ln w="9525">
            <a:noFill/>
            <a:miter lim="800000"/>
            <a:headEnd/>
            <a:tailEnd/>
          </a:ln>
          <a:effectLst/>
        </p:spPr>
        <p:txBody>
          <a:bodyPr>
            <a:spAutoFit/>
          </a:bodyPr>
          <a:lstStyle/>
          <a:p>
            <a:pPr algn="l">
              <a:spcBef>
                <a:spcPct val="50000"/>
              </a:spcBef>
            </a:pPr>
            <a:endParaRPr lang="en-US"/>
          </a:p>
        </p:txBody>
      </p:sp>
      <p:sp>
        <p:nvSpPr>
          <p:cNvPr id="8199" name="Line 7"/>
          <p:cNvSpPr>
            <a:spLocks noChangeShapeType="1"/>
          </p:cNvSpPr>
          <p:nvPr/>
        </p:nvSpPr>
        <p:spPr bwMode="auto">
          <a:xfrm flipV="1">
            <a:off x="1219200" y="1905000"/>
            <a:ext cx="0" cy="4191000"/>
          </a:xfrm>
          <a:prstGeom prst="line">
            <a:avLst/>
          </a:prstGeom>
          <a:noFill/>
          <a:ln w="76200">
            <a:solidFill>
              <a:srgbClr val="CC3300"/>
            </a:solidFill>
            <a:round/>
            <a:headEnd/>
            <a:tailEnd type="triangle" w="lg" len="lg"/>
          </a:ln>
          <a:effectLst/>
        </p:spPr>
        <p:txBody>
          <a:bodyPr wrap="none"/>
          <a:lstStyle/>
          <a:p>
            <a:endParaRPr lang="en-US"/>
          </a:p>
        </p:txBody>
      </p:sp>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5" end="5"/>
                                            </p:txEl>
                                          </p:spTgt>
                                        </p:tgtEl>
                                        <p:attrNameLst>
                                          <p:attrName>style.visibility</p:attrName>
                                        </p:attrNameLst>
                                      </p:cBhvr>
                                      <p:to>
                                        <p:strVal val="visible"/>
                                      </p:to>
                                    </p:set>
                                    <p:animEffect transition="in" filter="wipe(left)">
                                      <p:cBhvr>
                                        <p:cTn id="7" dur="500"/>
                                        <p:tgtEl>
                                          <p:spTgt spid="819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4" end="4"/>
                                            </p:txEl>
                                          </p:spTgt>
                                        </p:tgtEl>
                                        <p:attrNameLst>
                                          <p:attrName>style.visibility</p:attrName>
                                        </p:attrNameLst>
                                      </p:cBhvr>
                                      <p:to>
                                        <p:strVal val="visible"/>
                                      </p:to>
                                    </p:set>
                                    <p:animEffect transition="in" filter="wipe(left)">
                                      <p:cBhvr>
                                        <p:cTn id="12" dur="500"/>
                                        <p:tgtEl>
                                          <p:spTgt spid="819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wipe(left)">
                                      <p:cBhvr>
                                        <p:cTn id="17" dur="500"/>
                                        <p:tgtEl>
                                          <p:spTgt spid="81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wipe(left)">
                                      <p:cBhvr>
                                        <p:cTn id="22" dur="500"/>
                                        <p:tgtEl>
                                          <p:spTgt spid="8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5">
                                            <p:txEl>
                                              <p:pRg st="1" end="1"/>
                                            </p:txEl>
                                          </p:spTgt>
                                        </p:tgtEl>
                                        <p:attrNameLst>
                                          <p:attrName>style.visibility</p:attrName>
                                        </p:attrNameLst>
                                      </p:cBhvr>
                                      <p:to>
                                        <p:strVal val="visible"/>
                                      </p:to>
                                    </p:set>
                                    <p:animEffect transition="in" filter="wipe(left)">
                                      <p:cBhvr>
                                        <p:cTn id="27" dur="500"/>
                                        <p:tgtEl>
                                          <p:spTgt spid="819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5">
                                            <p:txEl>
                                              <p:pRg st="0" end="0"/>
                                            </p:txEl>
                                          </p:spTgt>
                                        </p:tgtEl>
                                        <p:attrNameLst>
                                          <p:attrName>style.visibility</p:attrName>
                                        </p:attrNameLst>
                                      </p:cBhvr>
                                      <p:to>
                                        <p:strVal val="visible"/>
                                      </p:to>
                                    </p:set>
                                    <p:animEffect transition="in" filter="wipe(left)">
                                      <p:cBhvr>
                                        <p:cTn id="32"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rev="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4495800"/>
            <a:ext cx="8839200" cy="1219200"/>
          </a:xfrm>
        </p:spPr>
        <p:txBody>
          <a:bodyPr>
            <a:normAutofit/>
          </a:bodyPr>
          <a:lstStyle/>
          <a:p>
            <a:pPr lvl="0"/>
            <a:r>
              <a:rPr lang="en-US" sz="2400" u="sng" dirty="0" smtClean="0">
                <a:solidFill>
                  <a:srgbClr val="CC3300"/>
                </a:solidFill>
                <a:effectLst>
                  <a:outerShdw blurRad="38100" dist="38100" dir="2700000" algn="tl">
                    <a:srgbClr val="000000">
                      <a:alpha val="43137"/>
                    </a:srgbClr>
                  </a:outerShdw>
                </a:effectLst>
                <a:latin typeface="Tahoma" pitchFamily="34" charset="0"/>
              </a:rPr>
              <a:t>Part 2</a:t>
            </a:r>
            <a:r>
              <a:rPr lang="en-US" sz="2400" dirty="0" smtClean="0">
                <a:solidFill>
                  <a:srgbClr val="CC3300"/>
                </a:solidFill>
                <a:effectLst>
                  <a:outerShdw blurRad="38100" dist="38100" dir="2700000" algn="tl">
                    <a:srgbClr val="000000">
                      <a:alpha val="43137"/>
                    </a:srgbClr>
                  </a:outerShdw>
                </a:effectLst>
                <a:latin typeface="Tahoma" pitchFamily="34" charset="0"/>
              </a:rPr>
              <a:t/>
            </a:r>
            <a:br>
              <a:rPr lang="en-US" sz="2400" dirty="0" smtClean="0">
                <a:solidFill>
                  <a:srgbClr val="CC3300"/>
                </a:solidFill>
                <a:effectLst>
                  <a:outerShdw blurRad="38100" dist="38100" dir="2700000" algn="tl">
                    <a:srgbClr val="000000">
                      <a:alpha val="43137"/>
                    </a:srgbClr>
                  </a:outerShdw>
                </a:effectLst>
                <a:latin typeface="Tahoma" pitchFamily="34" charset="0"/>
              </a:rPr>
            </a:br>
            <a:r>
              <a:rPr lang="en-US" sz="2400" dirty="0" smtClean="0">
                <a:solidFill>
                  <a:srgbClr val="CC3300"/>
                </a:solidFill>
                <a:effectLst>
                  <a:outerShdw blurRad="38100" dist="38100" dir="2700000" algn="tl">
                    <a:srgbClr val="000000">
                      <a:alpha val="43137"/>
                    </a:srgbClr>
                  </a:outerShdw>
                </a:effectLst>
                <a:latin typeface="Tahoma" pitchFamily="34" charset="0"/>
              </a:rPr>
              <a:t>Amateur Radio Public Service Communications</a:t>
            </a:r>
            <a:br>
              <a:rPr lang="en-US" sz="2400" dirty="0" smtClean="0">
                <a:solidFill>
                  <a:srgbClr val="CC3300"/>
                </a:solidFill>
                <a:effectLst>
                  <a:outerShdw blurRad="38100" dist="38100" dir="2700000" algn="tl">
                    <a:srgbClr val="000000">
                      <a:alpha val="43137"/>
                    </a:srgbClr>
                  </a:outerShdw>
                </a:effectLst>
                <a:latin typeface="Tahoma" pitchFamily="34" charset="0"/>
              </a:rPr>
            </a:br>
            <a:r>
              <a:rPr lang="en-US" sz="2400" dirty="0" smtClean="0">
                <a:solidFill>
                  <a:srgbClr val="CC3300"/>
                </a:solidFill>
                <a:effectLst>
                  <a:outerShdw blurRad="38100" dist="38100" dir="2700000" algn="tl">
                    <a:srgbClr val="000000">
                      <a:alpha val="43137"/>
                    </a:srgbClr>
                  </a:outerShdw>
                </a:effectLst>
                <a:latin typeface="Tahoma" pitchFamily="34" charset="0"/>
              </a:rPr>
              <a:t>Interpreting The Rules</a:t>
            </a:r>
            <a:endParaRPr lang="en-US" sz="2400" dirty="0">
              <a:solidFill>
                <a:srgbClr val="CC3300"/>
              </a:solidFill>
              <a:effectLst>
                <a:outerShdw blurRad="38100" dist="38100" dir="2700000" algn="tl">
                  <a:srgbClr val="000000">
                    <a:alpha val="43137"/>
                  </a:srgbClr>
                </a:outerShdw>
              </a:effectLst>
              <a:latin typeface="Tahoma" pitchFamily="34" charset="0"/>
            </a:endParaRPr>
          </a:p>
        </p:txBody>
      </p:sp>
      <p:pic>
        <p:nvPicPr>
          <p:cNvPr id="2077" name="Picture 29" descr="FCC Logo - Return to the FCC Home Page">
            <a:hlinkClick r:id="rId2"/>
          </p:cNvPr>
          <p:cNvPicPr>
            <a:picLocks noChangeAspect="1" noChangeArrowheads="1"/>
          </p:cNvPicPr>
          <p:nvPr/>
        </p:nvPicPr>
        <p:blipFill>
          <a:blip r:embed="rId3" cstate="print"/>
          <a:srcRect/>
          <a:stretch>
            <a:fillRect/>
          </a:stretch>
        </p:blipFill>
        <p:spPr bwMode="auto">
          <a:xfrm>
            <a:off x="6477000" y="3352800"/>
            <a:ext cx="1571625" cy="533400"/>
          </a:xfrm>
          <a:prstGeom prst="rect">
            <a:avLst/>
          </a:prstGeom>
          <a:noFill/>
          <a:effectLst>
            <a:outerShdw blurRad="50800" dist="38100" dir="2700000" algn="tl" rotWithShape="0">
              <a:prstClr val="black">
                <a:alpha val="40000"/>
              </a:prstClr>
            </a:outerShdw>
          </a:effectLst>
        </p:spPr>
      </p:pic>
      <p:pic>
        <p:nvPicPr>
          <p:cNvPr id="10" name="Picture 4"/>
          <p:cNvPicPr>
            <a:picLocks noChangeAspect="1" noChangeArrowheads="1"/>
          </p:cNvPicPr>
          <p:nvPr/>
        </p:nvPicPr>
        <p:blipFill>
          <a:blip r:embed="rId4" cstate="print"/>
          <a:srcRect/>
          <a:stretch>
            <a:fillRect/>
          </a:stretch>
        </p:blipFill>
        <p:spPr bwMode="auto">
          <a:xfrm>
            <a:off x="1524000" y="2971800"/>
            <a:ext cx="623888" cy="1277938"/>
          </a:xfrm>
          <a:prstGeom prst="rect">
            <a:avLst/>
          </a:prstGeom>
          <a:noFill/>
          <a:ln w="9525">
            <a:noFill/>
            <a:miter lim="800000"/>
            <a:headEnd/>
            <a:tailEnd/>
          </a:ln>
          <a:effectLst/>
        </p:spPr>
      </p:pic>
      <p:sp>
        <p:nvSpPr>
          <p:cNvPr id="7" name="Rounded Rectangle 6"/>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ARES Color Logo.svg"/>
          <p:cNvPicPr>
            <a:picLocks noChangeAspect="1" noChangeArrowheads="1"/>
          </p:cNvPicPr>
          <p:nvPr/>
        </p:nvPicPr>
        <p:blipFill>
          <a:blip r:embed="rId5" cstate="print"/>
          <a:srcRect/>
          <a:stretch>
            <a:fillRect/>
          </a:stretch>
        </p:blipFill>
        <p:spPr bwMode="auto">
          <a:xfrm>
            <a:off x="3124200" y="3124200"/>
            <a:ext cx="1000125" cy="1000125"/>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027" name="Picture 3" descr="femraces"/>
          <p:cNvPicPr>
            <a:picLocks noChangeAspect="1" noChangeArrowheads="1"/>
          </p:cNvPicPr>
          <p:nvPr/>
        </p:nvPicPr>
        <p:blipFill>
          <a:blip r:embed="rId6" cstate="print"/>
          <a:srcRect/>
          <a:stretch>
            <a:fillRect/>
          </a:stretch>
        </p:blipFill>
        <p:spPr bwMode="auto">
          <a:xfrm>
            <a:off x="4953000" y="3124200"/>
            <a:ext cx="981075" cy="981075"/>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9" name="Rectangle 2"/>
          <p:cNvSpPr txBox="1">
            <a:spLocks noChangeArrowheads="1"/>
          </p:cNvSpPr>
          <p:nvPr/>
        </p:nvSpPr>
        <p:spPr>
          <a:xfrm>
            <a:off x="152400" y="1219200"/>
            <a:ext cx="8839200" cy="1143000"/>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1" i="0" u="sng" strike="noStrike" kern="1200" cap="none" spc="0" normalizeH="0" baseline="0" noProof="0" dirty="0" smtClean="0">
                <a:ln w="6350">
                  <a:noFill/>
                </a:ln>
                <a:solidFill>
                  <a:srgbClr val="CC3300"/>
                </a:solidFill>
                <a:effectLst>
                  <a:outerShdw blurRad="38100" dist="38100" dir="2700000" algn="tl">
                    <a:srgbClr val="000000">
                      <a:alpha val="43137"/>
                    </a:srgbClr>
                  </a:outerShdw>
                </a:effectLst>
                <a:uLnTx/>
                <a:uFillTx/>
                <a:latin typeface="Tahoma" pitchFamily="34" charset="0"/>
                <a:ea typeface="+mj-ea"/>
                <a:cs typeface="+mj-cs"/>
              </a:rPr>
              <a:t>Part 1</a:t>
            </a:r>
            <a:r>
              <a:rPr kumimoji="0" lang="en-US" b="1" i="0" u="none" strike="noStrike" kern="1200" cap="none" spc="0" normalizeH="0" baseline="0" noProof="0" dirty="0" smtClean="0">
                <a:ln w="6350">
                  <a:noFill/>
                </a:ln>
                <a:solidFill>
                  <a:srgbClr val="CC3300"/>
                </a:solidFill>
                <a:effectLst>
                  <a:outerShdw blurRad="38100" dist="38100" dir="2700000" algn="tl">
                    <a:srgbClr val="000000">
                      <a:alpha val="43137"/>
                    </a:srgbClr>
                  </a:outerShdw>
                </a:effectLst>
                <a:uLnTx/>
                <a:uFillTx/>
                <a:latin typeface="Tahoma" pitchFamily="34" charset="0"/>
                <a:ea typeface="+mj-ea"/>
                <a:cs typeface="+mj-cs"/>
              </a:rPr>
              <a:t/>
            </a:r>
            <a:br>
              <a:rPr kumimoji="0" lang="en-US" b="1" i="0" u="none" strike="noStrike" kern="1200" cap="none" spc="0" normalizeH="0" baseline="0" noProof="0" dirty="0" smtClean="0">
                <a:ln w="6350">
                  <a:noFill/>
                </a:ln>
                <a:solidFill>
                  <a:srgbClr val="CC3300"/>
                </a:solidFill>
                <a:effectLst>
                  <a:outerShdw blurRad="38100" dist="38100" dir="2700000" algn="tl">
                    <a:srgbClr val="000000">
                      <a:alpha val="43137"/>
                    </a:srgbClr>
                  </a:outerShdw>
                </a:effectLst>
                <a:uLnTx/>
                <a:uFillTx/>
                <a:latin typeface="Tahoma" pitchFamily="34" charset="0"/>
                <a:ea typeface="+mj-ea"/>
                <a:cs typeface="+mj-cs"/>
              </a:rPr>
            </a:br>
            <a:r>
              <a:rPr kumimoji="0" lang="en-US" b="1" i="0" u="none" strike="noStrike" kern="1200" cap="none" spc="0" normalizeH="0" baseline="0" noProof="0" dirty="0" smtClean="0">
                <a:ln w="6350">
                  <a:noFill/>
                </a:ln>
                <a:solidFill>
                  <a:srgbClr val="CC3300"/>
                </a:solidFill>
                <a:effectLst>
                  <a:outerShdw blurRad="38100" dist="38100" dir="2700000" algn="tl">
                    <a:srgbClr val="000000">
                      <a:alpha val="43137"/>
                    </a:srgbClr>
                  </a:outerShdw>
                </a:effectLst>
                <a:uLnTx/>
                <a:uFillTx/>
                <a:latin typeface="Tahoma" pitchFamily="34" charset="0"/>
                <a:ea typeface="+mj-ea"/>
                <a:cs typeface="+mj-cs"/>
              </a:rPr>
              <a:t>ARRL Official Observer Program</a:t>
            </a:r>
            <a:r>
              <a:rPr kumimoji="0" lang="en-US" b="1" i="0" u="none" strike="noStrike" kern="1200" cap="none" spc="0" normalizeH="0" baseline="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rPr>
              <a:t/>
            </a:r>
            <a:br>
              <a:rPr kumimoji="0" lang="en-US" b="1" i="0" u="none" strike="noStrike" kern="1200" cap="none" spc="0" normalizeH="0" baseline="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rPr>
            </a:br>
            <a:r>
              <a:rPr kumimoji="0" lang="en-US" b="1" i="0" u="none" strike="noStrike" kern="1200" cap="none" spc="0" normalizeH="0" baseline="0" noProof="0" dirty="0" smtClean="0">
                <a:ln w="6350">
                  <a:noFill/>
                </a:ln>
                <a:solidFill>
                  <a:srgbClr val="CC3300"/>
                </a:solidFill>
                <a:effectLst>
                  <a:outerShdw blurRad="38100" dist="38100" dir="2700000" algn="tl">
                    <a:srgbClr val="000000">
                      <a:alpha val="43137"/>
                    </a:srgbClr>
                  </a:outerShdw>
                </a:effectLst>
                <a:uLnTx/>
                <a:uFillTx/>
                <a:latin typeface="Tahoma" pitchFamily="34" charset="0"/>
                <a:ea typeface="+mj-ea"/>
                <a:cs typeface="+mj-cs"/>
              </a:rPr>
              <a:t>Amateur Auxiliary to the FCC’s Enforcement Bureau</a:t>
            </a:r>
            <a:endParaRPr kumimoji="0" lang="en-US" b="1" i="0" u="none" strike="noStrike" kern="1200" cap="none" spc="0" normalizeH="0" baseline="0" noProof="0" dirty="0">
              <a:ln w="6350">
                <a:noFill/>
              </a:ln>
              <a:solidFill>
                <a:srgbClr val="CC3300"/>
              </a:solidFill>
              <a:effectLst>
                <a:outerShdw blurRad="38100" dist="38100" dir="2700000" algn="tl">
                  <a:srgbClr val="000000">
                    <a:alpha val="43137"/>
                  </a:srgbClr>
                </a:outerShdw>
              </a:effectLst>
              <a:uLnTx/>
              <a:uFillTx/>
              <a:latin typeface="Tahoma" pitchFamily="34" charset="0"/>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52400" y="274638"/>
            <a:ext cx="8839200" cy="1143000"/>
          </a:xfrm>
        </p:spPr>
        <p:txBody>
          <a:bodyPr>
            <a:normAutofit fontScale="90000"/>
          </a:bodyPr>
          <a:lstStyle/>
          <a:p>
            <a:r>
              <a:rPr lang="en-US" sz="3200" dirty="0" smtClean="0">
                <a:solidFill>
                  <a:srgbClr val="CC3300"/>
                </a:solidFill>
                <a:latin typeface="Tahoma" pitchFamily="34" charset="0"/>
              </a:rPr>
              <a:t>Getting Involved</a:t>
            </a:r>
            <a:br>
              <a:rPr lang="en-US" sz="3200" dirty="0" smtClean="0">
                <a:solidFill>
                  <a:srgbClr val="CC3300"/>
                </a:solidFill>
                <a:latin typeface="Tahoma" pitchFamily="34" charset="0"/>
              </a:rPr>
            </a:br>
            <a:r>
              <a:rPr lang="en-US" sz="3200" dirty="0" smtClean="0">
                <a:solidFill>
                  <a:srgbClr val="CC3300"/>
                </a:solidFill>
                <a:latin typeface="Tahoma" pitchFamily="34" charset="0"/>
              </a:rPr>
              <a:t>With The</a:t>
            </a:r>
            <a:br>
              <a:rPr lang="en-US" sz="3200" dirty="0" smtClean="0">
                <a:solidFill>
                  <a:srgbClr val="CC3300"/>
                </a:solidFill>
                <a:latin typeface="Tahoma" pitchFamily="34" charset="0"/>
              </a:rPr>
            </a:br>
            <a:r>
              <a:rPr lang="en-US" sz="3200" dirty="0" smtClean="0">
                <a:solidFill>
                  <a:srgbClr val="CC3300"/>
                </a:solidFill>
                <a:latin typeface="Tahoma" pitchFamily="34" charset="0"/>
              </a:rPr>
              <a:t>Official Observer Program</a:t>
            </a:r>
            <a:endParaRPr lang="en-US" sz="3200" dirty="0">
              <a:solidFill>
                <a:srgbClr val="CC3300"/>
              </a:solidFill>
              <a:latin typeface="Tahoma" pitchFamily="34" charset="0"/>
            </a:endParaRPr>
          </a:p>
        </p:txBody>
      </p:sp>
      <p:sp>
        <p:nvSpPr>
          <p:cNvPr id="11267" name="Rectangle 3"/>
          <p:cNvSpPr>
            <a:spLocks noGrp="1" noChangeArrowheads="1"/>
          </p:cNvSpPr>
          <p:nvPr>
            <p:ph idx="1"/>
          </p:nvPr>
        </p:nvSpPr>
        <p:spPr>
          <a:xfrm>
            <a:off x="1752600" y="2057400"/>
            <a:ext cx="6705600" cy="4114800"/>
          </a:xfrm>
        </p:spPr>
        <p:txBody>
          <a:bodyPr>
            <a:normAutofit lnSpcReduction="10000"/>
          </a:bodyPr>
          <a:lstStyle/>
          <a:p>
            <a:pPr>
              <a:buFont typeface="Wingdings" pitchFamily="2" charset="2"/>
              <a:buChar char="Ø"/>
            </a:pPr>
            <a:r>
              <a:rPr lang="en-US" sz="2400" dirty="0" smtClean="0">
                <a:latin typeface="Tahoma" pitchFamily="34" charset="0"/>
                <a:cs typeface="Tahoma" pitchFamily="34" charset="0"/>
              </a:rPr>
              <a:t>Understand the program and assist.</a:t>
            </a:r>
          </a:p>
          <a:p>
            <a:pPr lvl="1">
              <a:buFont typeface="Wingdings" pitchFamily="2" charset="2"/>
              <a:buChar char="Ø"/>
            </a:pPr>
            <a:r>
              <a:rPr lang="en-US" sz="2000" dirty="0" smtClean="0">
                <a:latin typeface="Tahoma" pitchFamily="34" charset="0"/>
                <a:cs typeface="Tahoma" pitchFamily="34" charset="0"/>
              </a:rPr>
              <a:t>Contribute as an individual. </a:t>
            </a:r>
            <a:r>
              <a:rPr lang="en-US" sz="1600" dirty="0" smtClean="0">
                <a:latin typeface="Tahoma" pitchFamily="34" charset="0"/>
                <a:cs typeface="Tahoma" pitchFamily="34" charset="0"/>
              </a:rPr>
              <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buFont typeface="Wingdings" pitchFamily="2" charset="2"/>
              <a:buChar char="Ø"/>
            </a:pPr>
            <a:r>
              <a:rPr lang="en-US" sz="2400" dirty="0" smtClean="0">
                <a:latin typeface="Tahoma" pitchFamily="34" charset="0"/>
                <a:cs typeface="Tahoma" pitchFamily="34" charset="0"/>
              </a:rPr>
              <a:t>Join/Create a Local Interference Committee.</a:t>
            </a:r>
          </a:p>
          <a:p>
            <a:pPr lvl="1">
              <a:buFont typeface="Wingdings" pitchFamily="2" charset="2"/>
              <a:buChar char="Ø"/>
            </a:pPr>
            <a:r>
              <a:rPr lang="en-US" sz="2000" dirty="0" smtClean="0">
                <a:latin typeface="Tahoma" pitchFamily="34" charset="0"/>
                <a:cs typeface="Tahoma" pitchFamily="34" charset="0"/>
              </a:rPr>
              <a:t>RDF Team</a:t>
            </a:r>
          </a:p>
          <a:p>
            <a:pPr lvl="1">
              <a:buFont typeface="Wingdings" pitchFamily="2" charset="2"/>
              <a:buChar char="Ø"/>
            </a:pPr>
            <a:r>
              <a:rPr lang="en-US" sz="2000" dirty="0" smtClean="0">
                <a:latin typeface="Tahoma" pitchFamily="34" charset="0"/>
                <a:cs typeface="Tahoma" pitchFamily="34" charset="0"/>
              </a:rPr>
              <a:t>Technical skills and equipment</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Font typeface="Wingdings" pitchFamily="2" charset="2"/>
              <a:buChar char="Ø"/>
            </a:pPr>
            <a:r>
              <a:rPr lang="en-US" sz="2400" dirty="0" smtClean="0">
                <a:latin typeface="Tahoma" pitchFamily="34" charset="0"/>
                <a:cs typeface="Tahoma" pitchFamily="34" charset="0"/>
              </a:rPr>
              <a:t>Become an Official Observer.</a:t>
            </a:r>
          </a:p>
          <a:p>
            <a:pPr lvl="1">
              <a:buFont typeface="Wingdings" pitchFamily="2" charset="2"/>
              <a:buChar char="Ø"/>
            </a:pPr>
            <a:r>
              <a:rPr lang="en-US" sz="2000" dirty="0" smtClean="0">
                <a:latin typeface="Tahoma" pitchFamily="34" charset="0"/>
                <a:cs typeface="Tahoma" pitchFamily="34" charset="0"/>
              </a:rPr>
              <a:t>ARRL Member.</a:t>
            </a:r>
          </a:p>
          <a:p>
            <a:pPr lvl="1">
              <a:buFont typeface="Wingdings" pitchFamily="2" charset="2"/>
              <a:buChar char="Ø"/>
            </a:pPr>
            <a:r>
              <a:rPr lang="en-US" sz="2000" dirty="0" smtClean="0">
                <a:latin typeface="Tahoma" pitchFamily="34" charset="0"/>
                <a:cs typeface="Tahoma" pitchFamily="34" charset="0"/>
              </a:rPr>
              <a:t>4 years as Technician Class or higher.</a:t>
            </a:r>
          </a:p>
          <a:p>
            <a:pPr lvl="1">
              <a:buFont typeface="Wingdings" pitchFamily="2" charset="2"/>
              <a:buChar char="Ø"/>
            </a:pPr>
            <a:r>
              <a:rPr lang="en-US" sz="2000" dirty="0" smtClean="0">
                <a:latin typeface="Tahoma" pitchFamily="34" charset="0"/>
                <a:cs typeface="Tahoma" pitchFamily="34" charset="0"/>
              </a:rPr>
              <a:t>Pass open-book exam (Amateur Auxiliary Training Manual, FCC Rules, ARRL Handbook).</a:t>
            </a:r>
          </a:p>
        </p:txBody>
      </p:sp>
      <p:pic>
        <p:nvPicPr>
          <p:cNvPr id="5"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1752600" y="2057400"/>
            <a:ext cx="6705600" cy="4114800"/>
          </a:xfrm>
        </p:spPr>
        <p:txBody>
          <a:bodyPr>
            <a:normAutofit/>
          </a:bodyPr>
          <a:lstStyle/>
          <a:p>
            <a:pPr>
              <a:buFont typeface="Wingdings" pitchFamily="2" charset="2"/>
              <a:buChar char="Ø"/>
            </a:pPr>
            <a:r>
              <a:rPr lang="en-US" sz="2400" dirty="0" smtClean="0">
                <a:latin typeface="Tahoma" pitchFamily="34" charset="0"/>
                <a:cs typeface="Tahoma" pitchFamily="34" charset="0"/>
              </a:rPr>
              <a:t>Protect the Amateur Radio Service. </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buFont typeface="Wingdings" pitchFamily="2" charset="2"/>
              <a:buChar char="Ø"/>
            </a:pPr>
            <a:r>
              <a:rPr lang="en-US" sz="2400" dirty="0" smtClean="0">
                <a:latin typeface="Tahoma" pitchFamily="34" charset="0"/>
                <a:cs typeface="Tahoma" pitchFamily="34" charset="0"/>
              </a:rPr>
              <a:t>Help your fellow hams.</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buFont typeface="Wingdings" pitchFamily="2" charset="2"/>
              <a:buChar char="Ø"/>
            </a:pPr>
            <a:r>
              <a:rPr lang="en-US" sz="2400" dirty="0" smtClean="0">
                <a:latin typeface="Tahoma" pitchFamily="34" charset="0"/>
                <a:cs typeface="Tahoma" pitchFamily="34" charset="0"/>
              </a:rPr>
              <a:t>When necessary, gather evidence used to justify FCC enforcement action.</a:t>
            </a:r>
            <a:r>
              <a:rPr lang="en-US" sz="2000" dirty="0" smtClean="0">
                <a:latin typeface="Tahoma" pitchFamily="34" charset="0"/>
                <a:cs typeface="Tahoma" pitchFamily="34" charset="0"/>
              </a:rPr>
              <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Font typeface="Wingdings" pitchFamily="2" charset="2"/>
              <a:buChar char="Ø"/>
            </a:pPr>
            <a:endParaRPr lang="en-US" sz="2000" dirty="0" smtClean="0">
              <a:latin typeface="Tahoma" pitchFamily="34" charset="0"/>
              <a:cs typeface="Tahoma"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9" name="Rectangle 2"/>
          <p:cNvSpPr>
            <a:spLocks noGrp="1" noChangeArrowheads="1"/>
          </p:cNvSpPr>
          <p:nvPr>
            <p:ph type="title"/>
          </p:nvPr>
        </p:nvSpPr>
        <p:spPr>
          <a:xfrm>
            <a:off x="152400" y="274638"/>
            <a:ext cx="8839200" cy="1143000"/>
          </a:xfrm>
        </p:spPr>
        <p:txBody>
          <a:bodyPr>
            <a:normAutofit/>
          </a:bodyPr>
          <a:lstStyle/>
          <a:p>
            <a:r>
              <a:rPr lang="en-US" sz="3200" dirty="0" smtClean="0">
                <a:solidFill>
                  <a:srgbClr val="CC3300"/>
                </a:solidFill>
                <a:latin typeface="Tahoma" pitchFamily="34" charset="0"/>
              </a:rPr>
              <a:t>By Getting Involved</a:t>
            </a:r>
            <a:br>
              <a:rPr lang="en-US" sz="3200" dirty="0" smtClean="0">
                <a:solidFill>
                  <a:srgbClr val="CC3300"/>
                </a:solidFill>
                <a:latin typeface="Tahoma" pitchFamily="34" charset="0"/>
              </a:rPr>
            </a:br>
            <a:r>
              <a:rPr lang="en-US" sz="3200" dirty="0" smtClean="0">
                <a:solidFill>
                  <a:srgbClr val="CC3300"/>
                </a:solidFill>
                <a:latin typeface="Tahoma" pitchFamily="34" charset="0"/>
              </a:rPr>
              <a:t>You…</a:t>
            </a:r>
            <a:endParaRPr lang="en-US" sz="3200" dirty="0">
              <a:solidFill>
                <a:srgbClr val="CC3300"/>
              </a:solidFill>
              <a:latin typeface="Tahoma" pitchFamily="34"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381000"/>
            <a:ext cx="4953000" cy="1143000"/>
          </a:xfrm>
        </p:spPr>
        <p:txBody>
          <a:bodyPr>
            <a:normAutofit/>
          </a:bodyPr>
          <a:lstStyle/>
          <a:p>
            <a:r>
              <a:rPr lang="en-US" sz="3200" dirty="0" smtClean="0">
                <a:solidFill>
                  <a:srgbClr val="CC3300"/>
                </a:solidFill>
                <a:latin typeface="Tahoma" pitchFamily="34" charset="0"/>
              </a:rPr>
              <a:t>Summary</a:t>
            </a:r>
            <a:endParaRPr lang="en-US" sz="3200" dirty="0">
              <a:solidFill>
                <a:srgbClr val="CC3300"/>
              </a:solidFill>
              <a:latin typeface="Tahoma" pitchFamily="34" charset="0"/>
            </a:endParaRPr>
          </a:p>
        </p:txBody>
      </p:sp>
      <p:sp>
        <p:nvSpPr>
          <p:cNvPr id="3075" name="Rectangle 3"/>
          <p:cNvSpPr>
            <a:spLocks noGrp="1" noChangeArrowheads="1"/>
          </p:cNvSpPr>
          <p:nvPr>
            <p:ph idx="1"/>
          </p:nvPr>
        </p:nvSpPr>
        <p:spPr>
          <a:xfrm>
            <a:off x="1066800" y="1752600"/>
            <a:ext cx="7315200" cy="4495800"/>
          </a:xfrm>
        </p:spPr>
        <p:txBody>
          <a:bodyPr>
            <a:normAutofit fontScale="92500" lnSpcReduction="20000"/>
          </a:bodyPr>
          <a:lstStyle/>
          <a:p>
            <a:pPr>
              <a:lnSpc>
                <a:spcPct val="90000"/>
              </a:lnSpc>
              <a:buClr>
                <a:schemeClr val="tx1"/>
              </a:buClr>
              <a:buFont typeface="Wingdings" pitchFamily="2" charset="2"/>
              <a:buChar char="Ø"/>
            </a:pPr>
            <a:r>
              <a:rPr lang="en-US" sz="2400" dirty="0" smtClean="0">
                <a:latin typeface="Tahoma" pitchFamily="34" charset="0"/>
                <a:cs typeface="Tahoma" pitchFamily="34" charset="0"/>
              </a:rPr>
              <a:t>The Amateur Auxiliary is there to help.</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Official Observers protect the Amateur Radio Service by offering guidance and problem resolution.</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Part 97 and RO’s from FCC allow for well thought out, responsible  rules interpretations.</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We are expected to study the FCC rules and apply critical thinking to the facts at hand.</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We must be self regulating and self policing.</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We should not engage the FCC unless absolutely necessary.</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Use ARRL resources.</a:t>
            </a:r>
            <a:endParaRPr lang="en-US" sz="1800" dirty="0">
              <a:latin typeface="Tahoma" pitchFamily="34" charset="0"/>
              <a:cs typeface="Tahoma" pitchFamily="34" charset="0"/>
            </a:endParaRP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381000"/>
            <a:ext cx="8839200" cy="1143000"/>
          </a:xfrm>
        </p:spPr>
        <p:txBody>
          <a:bodyPr>
            <a:normAutofit/>
          </a:bodyPr>
          <a:lstStyle/>
          <a:p>
            <a:r>
              <a:rPr lang="en-US" sz="3200" dirty="0" smtClean="0">
                <a:solidFill>
                  <a:srgbClr val="CC3300"/>
                </a:solidFill>
                <a:latin typeface="Tahoma" pitchFamily="34" charset="0"/>
              </a:rPr>
              <a:t>Questions?</a:t>
            </a:r>
            <a:endParaRPr lang="en-US" sz="3200" dirty="0">
              <a:solidFill>
                <a:srgbClr val="CC3300"/>
              </a:solidFill>
              <a:latin typeface="Tahoma" pitchFamily="34" charset="0"/>
            </a:endParaRPr>
          </a:p>
        </p:txBody>
      </p:sp>
      <p:sp>
        <p:nvSpPr>
          <p:cNvPr id="3075" name="Rectangle 3"/>
          <p:cNvSpPr>
            <a:spLocks noGrp="1" noChangeArrowheads="1"/>
          </p:cNvSpPr>
          <p:nvPr>
            <p:ph idx="1"/>
          </p:nvPr>
        </p:nvSpPr>
        <p:spPr>
          <a:xfrm>
            <a:off x="152400" y="1752600"/>
            <a:ext cx="8839200" cy="4495800"/>
          </a:xfrm>
        </p:spPr>
        <p:txBody>
          <a:bodyPr>
            <a:normAutofit/>
          </a:bodyPr>
          <a:lstStyle/>
          <a:p>
            <a:pPr algn="ctr">
              <a:lnSpc>
                <a:spcPct val="90000"/>
              </a:lnSpc>
              <a:buClr>
                <a:schemeClr val="tx1"/>
              </a:buClr>
              <a:buNone/>
            </a:pPr>
            <a:endParaRPr lang="en-US" sz="2000" dirty="0" smtClean="0">
              <a:latin typeface="Tahoma" pitchFamily="34" charset="0"/>
              <a:cs typeface="Tahoma" pitchFamily="34" charset="0"/>
            </a:endParaRPr>
          </a:p>
          <a:p>
            <a:pPr algn="ctr">
              <a:lnSpc>
                <a:spcPct val="90000"/>
              </a:lnSpc>
              <a:buClr>
                <a:schemeClr val="tx1"/>
              </a:buClr>
              <a:buNone/>
            </a:pPr>
            <a:endParaRPr lang="en-US" sz="2000" dirty="0" smtClean="0">
              <a:latin typeface="Tahoma" pitchFamily="34" charset="0"/>
              <a:cs typeface="Tahoma" pitchFamily="34" charset="0"/>
            </a:endParaRPr>
          </a:p>
          <a:p>
            <a:pPr algn="ctr">
              <a:lnSpc>
                <a:spcPct val="90000"/>
              </a:lnSpc>
              <a:buClr>
                <a:schemeClr val="tx1"/>
              </a:buClr>
              <a:buNone/>
            </a:pPr>
            <a:endParaRPr lang="en-US" sz="2000" dirty="0" smtClean="0">
              <a:latin typeface="Tahoma" pitchFamily="34" charset="0"/>
              <a:cs typeface="Tahoma" pitchFamily="34" charset="0"/>
            </a:endParaRPr>
          </a:p>
          <a:p>
            <a:pPr algn="ctr">
              <a:lnSpc>
                <a:spcPct val="90000"/>
              </a:lnSpc>
              <a:buClr>
                <a:schemeClr val="tx1"/>
              </a:buClr>
              <a:buNone/>
            </a:pPr>
            <a:r>
              <a:rPr lang="en-US" sz="2000" dirty="0" smtClean="0">
                <a:latin typeface="Tahoma" pitchFamily="34" charset="0"/>
                <a:cs typeface="Tahoma" pitchFamily="34" charset="0"/>
              </a:rPr>
              <a:t>Roy Rabey, AD5KZ</a:t>
            </a:r>
          </a:p>
          <a:p>
            <a:pPr algn="ctr">
              <a:lnSpc>
                <a:spcPct val="90000"/>
              </a:lnSpc>
              <a:buClr>
                <a:schemeClr val="tx1"/>
              </a:buClr>
              <a:buNone/>
            </a:pPr>
            <a:r>
              <a:rPr lang="en-US" sz="2000" dirty="0" smtClean="0">
                <a:latin typeface="Tahoma" pitchFamily="34" charset="0"/>
                <a:cs typeface="Tahoma" pitchFamily="34" charset="0"/>
              </a:rPr>
              <a:t>ARRL Official Observer Coordinator, NTX</a:t>
            </a:r>
          </a:p>
          <a:p>
            <a:pPr algn="ctr">
              <a:lnSpc>
                <a:spcPct val="90000"/>
              </a:lnSpc>
              <a:buClr>
                <a:schemeClr val="tx1"/>
              </a:buClr>
              <a:buNone/>
            </a:pPr>
            <a:r>
              <a:rPr lang="en-US" sz="2000" dirty="0" smtClean="0">
                <a:latin typeface="Tahoma" pitchFamily="34" charset="0"/>
                <a:cs typeface="Tahoma" pitchFamily="34" charset="0"/>
              </a:rPr>
              <a:t>ad5kz@arrl.net</a:t>
            </a:r>
          </a:p>
          <a:p>
            <a:pPr algn="ctr">
              <a:lnSpc>
                <a:spcPct val="90000"/>
              </a:lnSpc>
              <a:buClr>
                <a:schemeClr val="tx1"/>
              </a:buClr>
              <a:buNone/>
            </a:pPr>
            <a:endParaRPr lang="en-US" sz="2000" dirty="0" smtClean="0">
              <a:latin typeface="Tahoma" pitchFamily="34" charset="0"/>
              <a:cs typeface="Tahoma" pitchFamily="34" charset="0"/>
            </a:endParaRPr>
          </a:p>
          <a:p>
            <a:pPr algn="ctr">
              <a:lnSpc>
                <a:spcPct val="90000"/>
              </a:lnSpc>
              <a:buClr>
                <a:schemeClr val="tx1"/>
              </a:buClr>
              <a:buNone/>
            </a:pPr>
            <a:endParaRPr lang="en-US" sz="2000" dirty="0">
              <a:latin typeface="Tahoma" pitchFamily="34" charset="0"/>
              <a:cs typeface="Tahoma" pitchFamily="34" charset="0"/>
            </a:endParaRP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533400"/>
            <a:ext cx="8839200" cy="2057400"/>
          </a:xfrm>
        </p:spPr>
        <p:txBody>
          <a:bodyPr>
            <a:normAutofit/>
          </a:bodyPr>
          <a:lstStyle/>
          <a:p>
            <a:r>
              <a:rPr lang="en-US" sz="2400" dirty="0" smtClean="0">
                <a:solidFill>
                  <a:srgbClr val="CC3300"/>
                </a:solidFill>
                <a:effectLst>
                  <a:outerShdw blurRad="38100" dist="38100" dir="2700000" algn="tl">
                    <a:srgbClr val="000000">
                      <a:alpha val="43137"/>
                    </a:srgbClr>
                  </a:outerShdw>
                </a:effectLst>
                <a:latin typeface="Tahoma" pitchFamily="34" charset="0"/>
              </a:rPr>
              <a:t>Amateur Radio Public Service Communications</a:t>
            </a:r>
            <a:endParaRPr lang="en-US" sz="2400" dirty="0">
              <a:solidFill>
                <a:srgbClr val="CC3300"/>
              </a:solidFill>
              <a:effectLst>
                <a:outerShdw blurRad="38100" dist="38100" dir="2700000" algn="tl">
                  <a:srgbClr val="000000">
                    <a:alpha val="43137"/>
                  </a:srgbClr>
                </a:outerShdw>
              </a:effectLst>
              <a:latin typeface="Tahoma" pitchFamily="34" charset="0"/>
            </a:endParaRPr>
          </a:p>
        </p:txBody>
      </p:sp>
      <p:pic>
        <p:nvPicPr>
          <p:cNvPr id="2077" name="Picture 29" descr="FCC Logo - Return to the FCC Home Page">
            <a:hlinkClick r:id="rId2"/>
          </p:cNvPr>
          <p:cNvPicPr>
            <a:picLocks noChangeAspect="1" noChangeArrowheads="1"/>
          </p:cNvPicPr>
          <p:nvPr/>
        </p:nvPicPr>
        <p:blipFill>
          <a:blip r:embed="rId3" cstate="print"/>
          <a:srcRect/>
          <a:stretch>
            <a:fillRect/>
          </a:stretch>
        </p:blipFill>
        <p:spPr bwMode="auto">
          <a:xfrm>
            <a:off x="7267575" y="3352800"/>
            <a:ext cx="1571625" cy="533400"/>
          </a:xfrm>
          <a:prstGeom prst="rect">
            <a:avLst/>
          </a:prstGeom>
          <a:noFill/>
          <a:effectLst>
            <a:outerShdw blurRad="50800" dist="38100" dir="2700000" algn="tl" rotWithShape="0">
              <a:prstClr val="black">
                <a:alpha val="40000"/>
              </a:prstClr>
            </a:outerShdw>
          </a:effectLst>
        </p:spPr>
      </p:pic>
      <p:pic>
        <p:nvPicPr>
          <p:cNvPr id="10" name="Picture 4"/>
          <p:cNvPicPr>
            <a:picLocks noChangeAspect="1" noChangeArrowheads="1"/>
          </p:cNvPicPr>
          <p:nvPr/>
        </p:nvPicPr>
        <p:blipFill>
          <a:blip r:embed="rId4" cstate="print"/>
          <a:srcRect/>
          <a:stretch>
            <a:fillRect/>
          </a:stretch>
        </p:blipFill>
        <p:spPr bwMode="auto">
          <a:xfrm>
            <a:off x="533400" y="2971800"/>
            <a:ext cx="623888" cy="1277938"/>
          </a:xfrm>
          <a:prstGeom prst="rect">
            <a:avLst/>
          </a:prstGeom>
          <a:noFill/>
          <a:ln w="9525">
            <a:noFill/>
            <a:miter lim="800000"/>
            <a:headEnd/>
            <a:tailEnd/>
          </a:ln>
          <a:effectLst/>
        </p:spPr>
      </p:pic>
      <p:sp>
        <p:nvSpPr>
          <p:cNvPr id="7" name="Rounded Rectangle 6"/>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ARES Color Logo.svg"/>
          <p:cNvPicPr>
            <a:picLocks noChangeAspect="1" noChangeArrowheads="1"/>
          </p:cNvPicPr>
          <p:nvPr/>
        </p:nvPicPr>
        <p:blipFill>
          <a:blip r:embed="rId5" cstate="print"/>
          <a:srcRect/>
          <a:stretch>
            <a:fillRect/>
          </a:stretch>
        </p:blipFill>
        <p:spPr bwMode="auto">
          <a:xfrm>
            <a:off x="2809875" y="3124200"/>
            <a:ext cx="1000125" cy="1000125"/>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1027" name="Picture 3" descr="femraces"/>
          <p:cNvPicPr>
            <a:picLocks noChangeAspect="1" noChangeArrowheads="1"/>
          </p:cNvPicPr>
          <p:nvPr/>
        </p:nvPicPr>
        <p:blipFill>
          <a:blip r:embed="rId6" cstate="print"/>
          <a:srcRect/>
          <a:stretch>
            <a:fillRect/>
          </a:stretch>
        </p:blipFill>
        <p:spPr bwMode="auto">
          <a:xfrm>
            <a:off x="5257800" y="3124200"/>
            <a:ext cx="981075" cy="981075"/>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8" name="Rectangle 2"/>
          <p:cNvSpPr txBox="1">
            <a:spLocks noChangeArrowheads="1"/>
          </p:cNvSpPr>
          <p:nvPr/>
        </p:nvSpPr>
        <p:spPr>
          <a:xfrm>
            <a:off x="152400" y="4267200"/>
            <a:ext cx="8839200" cy="20574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w="6350">
                  <a:noFill/>
                </a:ln>
                <a:solidFill>
                  <a:srgbClr val="CC3300"/>
                </a:solidFill>
                <a:effectLst>
                  <a:outerShdw blurRad="38100" dist="38100" dir="2700000" algn="tl">
                    <a:srgbClr val="000000">
                      <a:alpha val="43137"/>
                    </a:srgbClr>
                  </a:outerShdw>
                </a:effectLst>
                <a:uLnTx/>
                <a:uFillTx/>
                <a:latin typeface="Tahoma" pitchFamily="34" charset="0"/>
                <a:ea typeface="+mj-ea"/>
                <a:cs typeface="+mj-cs"/>
              </a:rPr>
              <a:t>Interpreting The Rules</a:t>
            </a:r>
            <a:endParaRPr kumimoji="0" lang="en-US" sz="2400" b="1" i="0" u="none" strike="noStrike" kern="1200" cap="none" spc="0" normalizeH="0" baseline="0" noProof="0" dirty="0">
              <a:ln w="6350">
                <a:noFill/>
              </a:ln>
              <a:solidFill>
                <a:srgbClr val="CC3300"/>
              </a:solidFill>
              <a:effectLst>
                <a:outerShdw blurRad="38100" dist="38100" dir="2700000" algn="tl">
                  <a:srgbClr val="000000">
                    <a:alpha val="43137"/>
                  </a:srgbClr>
                </a:outerShdw>
              </a:effectLst>
              <a:uLnTx/>
              <a:uFillTx/>
              <a:latin typeface="Tahoma" pitchFamily="34" charset="0"/>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381000"/>
            <a:ext cx="4953000" cy="1143000"/>
          </a:xfrm>
        </p:spPr>
        <p:txBody>
          <a:bodyPr>
            <a:normAutofit/>
          </a:bodyPr>
          <a:lstStyle/>
          <a:p>
            <a:r>
              <a:rPr lang="en-US" sz="3200" dirty="0" smtClean="0">
                <a:solidFill>
                  <a:srgbClr val="CC3300"/>
                </a:solidFill>
                <a:latin typeface="Tahoma" pitchFamily="34" charset="0"/>
              </a:rPr>
              <a:t>The Big Issues</a:t>
            </a:r>
            <a:endParaRPr lang="en-US" sz="3200" dirty="0">
              <a:solidFill>
                <a:srgbClr val="CC3300"/>
              </a:solidFill>
              <a:latin typeface="Tahoma" pitchFamily="34" charset="0"/>
            </a:endParaRPr>
          </a:p>
        </p:txBody>
      </p:sp>
      <p:sp>
        <p:nvSpPr>
          <p:cNvPr id="3075" name="Rectangle 3"/>
          <p:cNvSpPr>
            <a:spLocks noGrp="1" noChangeArrowheads="1"/>
          </p:cNvSpPr>
          <p:nvPr>
            <p:ph idx="1"/>
          </p:nvPr>
        </p:nvSpPr>
        <p:spPr>
          <a:xfrm>
            <a:off x="762000" y="1905000"/>
            <a:ext cx="7620000" cy="3886200"/>
          </a:xfrm>
        </p:spPr>
        <p:txBody>
          <a:bodyPr>
            <a:normAutofit lnSpcReduction="10000"/>
          </a:bodyPr>
          <a:lstStyle/>
          <a:p>
            <a:pPr>
              <a:lnSpc>
                <a:spcPct val="90000"/>
              </a:lnSpc>
              <a:buClr>
                <a:schemeClr val="tx1"/>
              </a:buClr>
              <a:buFont typeface="Wingdings" pitchFamily="2" charset="2"/>
              <a:buChar char="Ø"/>
            </a:pPr>
            <a:r>
              <a:rPr lang="en-US" sz="2400" dirty="0" smtClean="0">
                <a:latin typeface="Tahoma" pitchFamily="34" charset="0"/>
                <a:cs typeface="Tahoma" pitchFamily="34" charset="0"/>
              </a:rPr>
              <a:t>Public service communications is an important part of the Amateur Radio Service.</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Professional public safety personnel are being licensed in record numbers.</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Can these people use amateur radio when their employer is involved?</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How do we protect our spectrum while we are constantly demonstrating its’ value?</a:t>
            </a: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26626" name="Rectangle 2"/>
          <p:cNvSpPr>
            <a:spLocks noGrp="1" noChangeArrowheads="1"/>
          </p:cNvSpPr>
          <p:nvPr>
            <p:ph type="title"/>
          </p:nvPr>
        </p:nvSpPr>
        <p:spPr>
          <a:xfrm>
            <a:off x="762000" y="381000"/>
            <a:ext cx="7620000" cy="838200"/>
          </a:xfrm>
        </p:spPr>
        <p:txBody>
          <a:bodyPr>
            <a:normAutofit/>
          </a:bodyPr>
          <a:lstStyle/>
          <a:p>
            <a:r>
              <a:rPr lang="en-US" sz="2400" dirty="0" smtClean="0">
                <a:solidFill>
                  <a:srgbClr val="CC3300"/>
                </a:solidFill>
                <a:latin typeface="Tahoma" pitchFamily="34" charset="0"/>
              </a:rPr>
              <a:t>Amateur Radio &amp; </a:t>
            </a:r>
            <a:br>
              <a:rPr lang="en-US" sz="2400" dirty="0" smtClean="0">
                <a:solidFill>
                  <a:srgbClr val="CC3300"/>
                </a:solidFill>
                <a:latin typeface="Tahoma" pitchFamily="34" charset="0"/>
              </a:rPr>
            </a:br>
            <a:r>
              <a:rPr lang="en-US" sz="2400" dirty="0" smtClean="0">
                <a:solidFill>
                  <a:srgbClr val="CC3300"/>
                </a:solidFill>
                <a:latin typeface="Tahoma" pitchFamily="34" charset="0"/>
              </a:rPr>
              <a:t>Professional Public Service</a:t>
            </a:r>
            <a:endParaRPr lang="en-US" sz="2400" dirty="0">
              <a:solidFill>
                <a:srgbClr val="1414D4"/>
              </a:solidFill>
            </a:endParaRPr>
          </a:p>
        </p:txBody>
      </p:sp>
      <p:sp>
        <p:nvSpPr>
          <p:cNvPr id="26627" name="Rectangle 3"/>
          <p:cNvSpPr>
            <a:spLocks noGrp="1" noChangeArrowheads="1"/>
          </p:cNvSpPr>
          <p:nvPr>
            <p:ph idx="1"/>
          </p:nvPr>
        </p:nvSpPr>
        <p:spPr>
          <a:xfrm>
            <a:off x="1066800" y="1752600"/>
            <a:ext cx="7620000" cy="4876800"/>
          </a:xfrm>
        </p:spPr>
        <p:txBody>
          <a:bodyPr>
            <a:normAutofit/>
          </a:bodyPr>
          <a:lstStyle/>
          <a:p>
            <a:pPr>
              <a:buNone/>
            </a:pPr>
            <a:r>
              <a:rPr lang="en-US" sz="1800" b="1" dirty="0" smtClean="0"/>
              <a:t>§ 97.111 Authorized transmissions. </a:t>
            </a:r>
          </a:p>
          <a:p>
            <a:pPr>
              <a:buNone/>
            </a:pPr>
            <a:r>
              <a:rPr lang="en-US" sz="1800" dirty="0" smtClean="0"/>
              <a:t>(a) An amateur station may transmit the following types of two-way communications: </a:t>
            </a:r>
          </a:p>
          <a:p>
            <a:pPr>
              <a:buNone/>
            </a:pPr>
            <a:r>
              <a:rPr lang="en-US" sz="1800" dirty="0" smtClean="0"/>
              <a:t>(2) </a:t>
            </a:r>
            <a:r>
              <a:rPr lang="en-US" sz="1800" u="sng" dirty="0" smtClean="0"/>
              <a:t>Transmissions necessary to meet essential communication needs and to facilitate relief actions. </a:t>
            </a:r>
            <a:br>
              <a:rPr lang="en-US" sz="1800" u="sng" dirty="0" smtClean="0"/>
            </a:br>
            <a:endParaRPr lang="en-US" sz="1800" u="sng" dirty="0" smtClean="0"/>
          </a:p>
          <a:p>
            <a:pPr>
              <a:buNone/>
            </a:pPr>
            <a:r>
              <a:rPr lang="en-US" sz="1800" b="1" dirty="0" smtClean="0"/>
              <a:t>§97.113 Prohibited transmissions </a:t>
            </a:r>
          </a:p>
          <a:p>
            <a:pPr>
              <a:buNone/>
            </a:pPr>
            <a:r>
              <a:rPr lang="en-US" sz="1800" dirty="0" smtClean="0"/>
              <a:t>(a) No amateur station shall transmit </a:t>
            </a:r>
          </a:p>
          <a:p>
            <a:pPr>
              <a:buNone/>
            </a:pPr>
            <a:r>
              <a:rPr lang="en-US" sz="1800" dirty="0" smtClean="0"/>
              <a:t>(2) Communications for hire or for material compensation, direct or indirect, paid or promised, except as otherwise provided in these rules. </a:t>
            </a:r>
          </a:p>
          <a:p>
            <a:pPr>
              <a:buNone/>
            </a:pPr>
            <a:r>
              <a:rPr lang="en-US" sz="1800" dirty="0" smtClean="0"/>
              <a:t>(3) </a:t>
            </a:r>
            <a:r>
              <a:rPr lang="en-US" sz="1800" u="sng" dirty="0" smtClean="0"/>
              <a:t>Communications in which the station licensee or control operator has a pecuniary interest, including communications on behalf of an employer. </a:t>
            </a:r>
          </a:p>
          <a:p>
            <a:pPr>
              <a:buNone/>
            </a:pPr>
            <a:r>
              <a:rPr lang="en-US" sz="1800" dirty="0" smtClean="0"/>
              <a:t>(5) Communications, on a regular basis, which could reasonably be furnished alternatively through other radio services. </a:t>
            </a:r>
            <a:endParaRPr lang="en-US" sz="1800" dirty="0"/>
          </a:p>
        </p:txBody>
      </p:sp>
      <p:sp>
        <p:nvSpPr>
          <p:cNvPr id="4" name="Rounded Rectangle 3"/>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26626" name="Rectangle 2"/>
          <p:cNvSpPr>
            <a:spLocks noGrp="1" noChangeArrowheads="1"/>
          </p:cNvSpPr>
          <p:nvPr>
            <p:ph type="title"/>
          </p:nvPr>
        </p:nvSpPr>
        <p:spPr>
          <a:xfrm>
            <a:off x="762000" y="381000"/>
            <a:ext cx="7620000" cy="838200"/>
          </a:xfrm>
        </p:spPr>
        <p:txBody>
          <a:bodyPr>
            <a:normAutofit/>
          </a:bodyPr>
          <a:lstStyle/>
          <a:p>
            <a:r>
              <a:rPr lang="en-US" sz="2400" dirty="0" smtClean="0">
                <a:solidFill>
                  <a:srgbClr val="CC3300"/>
                </a:solidFill>
                <a:latin typeface="Tahoma" pitchFamily="34" charset="0"/>
              </a:rPr>
              <a:t>Prohibited Transmissions</a:t>
            </a:r>
            <a:br>
              <a:rPr lang="en-US" sz="2400" dirty="0" smtClean="0">
                <a:solidFill>
                  <a:srgbClr val="CC3300"/>
                </a:solidFill>
                <a:latin typeface="Tahoma" pitchFamily="34" charset="0"/>
              </a:rPr>
            </a:br>
            <a:r>
              <a:rPr lang="en-US" sz="2400" dirty="0" smtClean="0">
                <a:solidFill>
                  <a:srgbClr val="CC3300"/>
                </a:solidFill>
                <a:latin typeface="Tahoma" pitchFamily="34" charset="0"/>
              </a:rPr>
              <a:t>Exceptions</a:t>
            </a:r>
            <a:endParaRPr lang="en-US" sz="2400" dirty="0">
              <a:solidFill>
                <a:srgbClr val="1414D4"/>
              </a:solidFill>
            </a:endParaRPr>
          </a:p>
        </p:txBody>
      </p:sp>
      <p:sp>
        <p:nvSpPr>
          <p:cNvPr id="26627" name="Rectangle 3"/>
          <p:cNvSpPr>
            <a:spLocks noGrp="1" noChangeArrowheads="1"/>
          </p:cNvSpPr>
          <p:nvPr>
            <p:ph idx="1"/>
          </p:nvPr>
        </p:nvSpPr>
        <p:spPr>
          <a:xfrm>
            <a:off x="1066800" y="1752600"/>
            <a:ext cx="7620000" cy="4876800"/>
          </a:xfrm>
        </p:spPr>
        <p:txBody>
          <a:bodyPr>
            <a:normAutofit/>
          </a:bodyPr>
          <a:lstStyle/>
          <a:p>
            <a:pPr>
              <a:buNone/>
            </a:pPr>
            <a:r>
              <a:rPr lang="en-US" sz="1800" dirty="0" smtClean="0"/>
              <a:t>§97.113 goes on to make two exceptions to paragraphs (a)(2) and (a)(3), as follows: </a:t>
            </a:r>
          </a:p>
          <a:p>
            <a:pPr>
              <a:buNone/>
            </a:pPr>
            <a:r>
              <a:rPr lang="en-US" sz="1800" dirty="0" smtClean="0"/>
              <a:t>(c)  A control operator may accept compensation as an incident of a teaching position during periods of time when an amateur station is used by that teacher as a part of classroom instruction at an educational institution. </a:t>
            </a:r>
          </a:p>
          <a:p>
            <a:pPr>
              <a:buNone/>
            </a:pPr>
            <a:r>
              <a:rPr lang="en-US" sz="1800" dirty="0" smtClean="0"/>
              <a:t>(d)  The control operator of a club station may accept compensation for the periods of time when the station is transmitting telegraphy practice or information bulletins, provided that the station transmits such telegraphy practice and bulletins for at least 40 hours per week; schedules operations on at least six amateur service MF and HF bands using reasonable measures to maximize coverage; where the schedule of normal operating times and frequencies is published at least 30 days in advance of the actual transmissions; and where the control operator does not accept any direct or indirect compensation for any other service as a control operator. </a:t>
            </a:r>
            <a:endParaRPr lang="en-US" sz="1800" dirty="0"/>
          </a:p>
        </p:txBody>
      </p:sp>
      <p:sp>
        <p:nvSpPr>
          <p:cNvPr id="4" name="Rounded Rectangle 3"/>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7" name="TextBox 6"/>
          <p:cNvSpPr txBox="1"/>
          <p:nvPr/>
        </p:nvSpPr>
        <p:spPr>
          <a:xfrm>
            <a:off x="381000" y="2590800"/>
            <a:ext cx="990600" cy="338554"/>
          </a:xfrm>
          <a:prstGeom prst="rect">
            <a:avLst/>
          </a:prstGeom>
          <a:noFill/>
        </p:spPr>
        <p:txBody>
          <a:bodyPr wrap="square" rtlCol="0">
            <a:spAutoFit/>
          </a:bodyPr>
          <a:lstStyle/>
          <a:p>
            <a:r>
              <a:rPr lang="en-US" sz="1600" b="1" dirty="0" smtClean="0">
                <a:solidFill>
                  <a:srgbClr val="00B050"/>
                </a:solidFill>
              </a:rPr>
              <a:t>Teachers</a:t>
            </a:r>
            <a:endParaRPr lang="en-US" sz="1600" dirty="0"/>
          </a:p>
        </p:txBody>
      </p:sp>
      <p:sp>
        <p:nvSpPr>
          <p:cNvPr id="8" name="TextBox 7"/>
          <p:cNvSpPr txBox="1"/>
          <p:nvPr/>
        </p:nvSpPr>
        <p:spPr>
          <a:xfrm>
            <a:off x="304800" y="3987225"/>
            <a:ext cx="1219200" cy="584775"/>
          </a:xfrm>
          <a:prstGeom prst="rect">
            <a:avLst/>
          </a:prstGeom>
          <a:noFill/>
        </p:spPr>
        <p:txBody>
          <a:bodyPr wrap="square" rtlCol="0">
            <a:spAutoFit/>
          </a:bodyPr>
          <a:lstStyle/>
          <a:p>
            <a:r>
              <a:rPr lang="en-US" sz="1600" b="1" dirty="0" smtClean="0">
                <a:solidFill>
                  <a:srgbClr val="00B050"/>
                </a:solidFill>
              </a:rPr>
              <a:t>ARRL/</a:t>
            </a:r>
            <a:br>
              <a:rPr lang="en-US" sz="1600" b="1" dirty="0" smtClean="0">
                <a:solidFill>
                  <a:srgbClr val="00B050"/>
                </a:solidFill>
              </a:rPr>
            </a:br>
            <a:r>
              <a:rPr lang="en-US" sz="1600" b="1" dirty="0" smtClean="0">
                <a:solidFill>
                  <a:srgbClr val="00B050"/>
                </a:solidFill>
              </a:rPr>
              <a:t>W1AW</a:t>
            </a:r>
            <a:endParaRPr lang="en-US" sz="1600" dirty="0"/>
          </a:p>
        </p:txBody>
      </p:sp>
      <p:sp>
        <p:nvSpPr>
          <p:cNvPr id="9" name="Right Arrow 8"/>
          <p:cNvSpPr/>
          <p:nvPr/>
        </p:nvSpPr>
        <p:spPr>
          <a:xfrm>
            <a:off x="609600" y="29718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09600" y="45720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381000"/>
            <a:ext cx="4953000" cy="1143000"/>
          </a:xfrm>
        </p:spPr>
        <p:txBody>
          <a:bodyPr>
            <a:normAutofit/>
          </a:bodyPr>
          <a:lstStyle/>
          <a:p>
            <a:r>
              <a:rPr lang="en-US" sz="3200" dirty="0" smtClean="0">
                <a:solidFill>
                  <a:srgbClr val="CC3300"/>
                </a:solidFill>
                <a:latin typeface="Tahoma" pitchFamily="34" charset="0"/>
              </a:rPr>
              <a:t>How do we know what is legal?</a:t>
            </a:r>
            <a:endParaRPr lang="en-US" sz="3200" dirty="0">
              <a:solidFill>
                <a:srgbClr val="CC3300"/>
              </a:solidFill>
              <a:latin typeface="Tahoma" pitchFamily="34" charset="0"/>
            </a:endParaRPr>
          </a:p>
        </p:txBody>
      </p:sp>
      <p:sp>
        <p:nvSpPr>
          <p:cNvPr id="3075" name="Rectangle 3"/>
          <p:cNvSpPr>
            <a:spLocks noGrp="1" noChangeArrowheads="1"/>
          </p:cNvSpPr>
          <p:nvPr>
            <p:ph idx="1"/>
          </p:nvPr>
        </p:nvSpPr>
        <p:spPr>
          <a:xfrm>
            <a:off x="1066800" y="2667000"/>
            <a:ext cx="7315200" cy="3886200"/>
          </a:xfrm>
        </p:spPr>
        <p:txBody>
          <a:bodyPr>
            <a:normAutofit/>
          </a:bodyPr>
          <a:lstStyle/>
          <a:p>
            <a:pPr>
              <a:lnSpc>
                <a:spcPct val="90000"/>
              </a:lnSpc>
              <a:buClr>
                <a:schemeClr val="tx1"/>
              </a:buClr>
              <a:buFont typeface="Wingdings" pitchFamily="2" charset="2"/>
              <a:buChar char="Ø"/>
            </a:pPr>
            <a:r>
              <a:rPr lang="en-US" sz="2400" dirty="0" smtClean="0">
                <a:latin typeface="Tahoma" pitchFamily="34" charset="0"/>
                <a:cs typeface="Tahoma" pitchFamily="34" charset="0"/>
              </a:rPr>
              <a:t>The FCC has declined to provide a list of all permitted and prohibited transmissions.</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We are expected to study the Rules and apply critical thinking to the facts at hand.</a:t>
            </a: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381000"/>
            <a:ext cx="4953000" cy="1143000"/>
          </a:xfrm>
        </p:spPr>
        <p:txBody>
          <a:bodyPr/>
          <a:lstStyle/>
          <a:p>
            <a:r>
              <a:rPr lang="en-US" sz="3200" dirty="0" smtClean="0">
                <a:solidFill>
                  <a:srgbClr val="CC3300"/>
                </a:solidFill>
                <a:latin typeface="Tahoma" pitchFamily="34" charset="0"/>
              </a:rPr>
              <a:t>Resolving</a:t>
            </a:r>
            <a:br>
              <a:rPr lang="en-US" sz="3200" dirty="0" smtClean="0">
                <a:solidFill>
                  <a:srgbClr val="CC3300"/>
                </a:solidFill>
                <a:latin typeface="Tahoma" pitchFamily="34" charset="0"/>
              </a:rPr>
            </a:br>
            <a:r>
              <a:rPr lang="en-US" sz="3200" dirty="0" smtClean="0">
                <a:solidFill>
                  <a:srgbClr val="CC3300"/>
                </a:solidFill>
                <a:latin typeface="Tahoma" pitchFamily="34" charset="0"/>
              </a:rPr>
              <a:t>The Gray Areas</a:t>
            </a:r>
            <a:endParaRPr lang="en-US" sz="3200" dirty="0">
              <a:solidFill>
                <a:srgbClr val="CC3300"/>
              </a:solidFill>
              <a:latin typeface="Tahoma" pitchFamily="34" charset="0"/>
            </a:endParaRPr>
          </a:p>
        </p:txBody>
      </p:sp>
      <p:sp>
        <p:nvSpPr>
          <p:cNvPr id="3075" name="Rectangle 3"/>
          <p:cNvSpPr>
            <a:spLocks noGrp="1" noChangeArrowheads="1"/>
          </p:cNvSpPr>
          <p:nvPr>
            <p:ph idx="1"/>
          </p:nvPr>
        </p:nvSpPr>
        <p:spPr>
          <a:xfrm>
            <a:off x="1524000" y="1676400"/>
            <a:ext cx="7239000" cy="4953000"/>
          </a:xfrm>
        </p:spPr>
        <p:txBody>
          <a:bodyPr>
            <a:noAutofit/>
          </a:bodyPr>
          <a:lstStyle/>
          <a:p>
            <a:pPr>
              <a:buNone/>
            </a:pPr>
            <a:r>
              <a:rPr lang="en-US" sz="1400" b="1" dirty="0" smtClean="0"/>
              <a:t>§97.1 Basis and purpose.</a:t>
            </a:r>
            <a:br>
              <a:rPr lang="en-US" sz="1400" b="1" dirty="0" smtClean="0"/>
            </a:br>
            <a:endParaRPr lang="en-US" sz="1400" b="1" dirty="0" smtClean="0"/>
          </a:p>
          <a:p>
            <a:pPr>
              <a:buNone/>
            </a:pPr>
            <a:r>
              <a:rPr lang="en-US" sz="1400" dirty="0" smtClean="0"/>
              <a:t>The rules and regulations in this Part are designed to provide an amateur radio service having a fundamental purpose as expressed in the following principles: </a:t>
            </a:r>
            <a:br>
              <a:rPr lang="en-US" sz="1400" dirty="0" smtClean="0"/>
            </a:br>
            <a:endParaRPr lang="en-US" sz="1400" dirty="0" smtClean="0"/>
          </a:p>
          <a:p>
            <a:pPr>
              <a:buNone/>
            </a:pPr>
            <a:r>
              <a:rPr lang="en-US" sz="1400" dirty="0" smtClean="0"/>
              <a:t>(a) Recognition and enhancement of the value of the amateur service to the public as a voluntary noncommercial communication service, particularly with respect to providing emergency communications. </a:t>
            </a:r>
            <a:br>
              <a:rPr lang="en-US" sz="1400" dirty="0" smtClean="0"/>
            </a:br>
            <a:endParaRPr lang="en-US" sz="1400" dirty="0" smtClean="0"/>
          </a:p>
          <a:p>
            <a:pPr>
              <a:buNone/>
            </a:pPr>
            <a:r>
              <a:rPr lang="en-US" sz="1400" dirty="0" smtClean="0"/>
              <a:t>(b) Continuation and extension of the amateur's proven ability to contribute to the advancement of the radio art. </a:t>
            </a:r>
            <a:br>
              <a:rPr lang="en-US" sz="1400" dirty="0" smtClean="0"/>
            </a:br>
            <a:endParaRPr lang="en-US" sz="1400" dirty="0" smtClean="0"/>
          </a:p>
          <a:p>
            <a:pPr>
              <a:buNone/>
            </a:pPr>
            <a:r>
              <a:rPr lang="en-US" sz="1400" dirty="0" smtClean="0"/>
              <a:t>(c) Encouragement and improvement of the amateur service through rules which provide for advancing skills in both the communications and technical phases of the art. </a:t>
            </a:r>
            <a:br>
              <a:rPr lang="en-US" sz="1400" dirty="0" smtClean="0"/>
            </a:br>
            <a:endParaRPr lang="en-US" sz="1400" dirty="0" smtClean="0"/>
          </a:p>
          <a:p>
            <a:pPr>
              <a:buNone/>
            </a:pPr>
            <a:r>
              <a:rPr lang="en-US" sz="1400" dirty="0" smtClean="0"/>
              <a:t>(d) Expansion of the existing reservoir within the amateur radio service of trained operators, technicians, and electronics experts. </a:t>
            </a:r>
            <a:br>
              <a:rPr lang="en-US" sz="1400" dirty="0" smtClean="0"/>
            </a:br>
            <a:endParaRPr lang="en-US" sz="1400" dirty="0" smtClean="0"/>
          </a:p>
          <a:p>
            <a:pPr>
              <a:buNone/>
            </a:pPr>
            <a:r>
              <a:rPr lang="en-US" sz="1400" dirty="0" smtClean="0"/>
              <a:t>(e) Continuation and extension of the amateur's unique ability to enhance international goodwill. </a:t>
            </a:r>
            <a:endParaRPr lang="en-US" sz="1400" dirty="0"/>
          </a:p>
        </p:txBody>
      </p:sp>
      <p:pic>
        <p:nvPicPr>
          <p:cNvPr id="3076" name="Picture 4"/>
          <p:cNvPicPr>
            <a:picLocks noChangeAspect="1" noChangeArrowheads="1"/>
          </p:cNvPicPr>
          <p:nvPr/>
        </p:nvPicPr>
        <p:blipFill>
          <a:blip r:embed="rId3"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4"/>
          </p:cNvPr>
          <p:cNvPicPr>
            <a:picLocks noChangeAspect="1" noChangeArrowheads="1"/>
          </p:cNvPicPr>
          <p:nvPr/>
        </p:nvPicPr>
        <p:blipFill>
          <a:blip r:embed="rId5"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 y="2743200"/>
            <a:ext cx="8382000" cy="830997"/>
          </a:xfrm>
          <a:prstGeom prst="rect">
            <a:avLst/>
          </a:prstGeom>
          <a:solidFill>
            <a:schemeClr val="accent3">
              <a:lumMod val="60000"/>
              <a:lumOff val="40000"/>
              <a:alpha val="50000"/>
            </a:schemeClr>
          </a:solidFill>
          <a:ln>
            <a:solidFill>
              <a:srgbClr val="1414D4"/>
            </a:solidFill>
          </a:ln>
        </p:spPr>
        <p:txBody>
          <a:bodyPr wrap="square" rtlCol="0">
            <a:spAutoFit/>
          </a:bodyPr>
          <a:lstStyle/>
          <a:p>
            <a:pPr algn="l">
              <a:buFont typeface="Wingdings" pitchFamily="2" charset="2"/>
              <a:buChar char="ü"/>
            </a:pPr>
            <a:r>
              <a:rPr lang="en-US" sz="1200" dirty="0" smtClean="0"/>
              <a:t>Recognition</a:t>
            </a:r>
          </a:p>
          <a:p>
            <a:pPr algn="l">
              <a:buFont typeface="Wingdings" pitchFamily="2" charset="2"/>
              <a:buChar char="ü"/>
            </a:pPr>
            <a:r>
              <a:rPr lang="en-US" sz="1200" dirty="0" smtClean="0"/>
              <a:t>Promo/Demo</a:t>
            </a:r>
          </a:p>
          <a:p>
            <a:pPr algn="l">
              <a:buFont typeface="Wingdings" pitchFamily="2" charset="2"/>
              <a:buChar char="ü"/>
            </a:pPr>
            <a:r>
              <a:rPr lang="en-US" sz="1200" dirty="0" smtClean="0"/>
              <a:t>Public Service</a:t>
            </a:r>
          </a:p>
          <a:p>
            <a:pPr algn="l">
              <a:buFont typeface="Wingdings" pitchFamily="2" charset="2"/>
              <a:buChar char="ü"/>
            </a:pPr>
            <a:r>
              <a:rPr lang="en-US" sz="1200" dirty="0" smtClean="0"/>
              <a:t>Emergency Comm.</a:t>
            </a:r>
            <a:endParaRPr lang="en-US" sz="1200" dirty="0"/>
          </a:p>
        </p:txBody>
      </p:sp>
      <p:sp>
        <p:nvSpPr>
          <p:cNvPr id="9" name="TextBox 8"/>
          <p:cNvSpPr txBox="1"/>
          <p:nvPr/>
        </p:nvSpPr>
        <p:spPr>
          <a:xfrm>
            <a:off x="304800" y="4426803"/>
            <a:ext cx="8382000" cy="830997"/>
          </a:xfrm>
          <a:prstGeom prst="rect">
            <a:avLst/>
          </a:prstGeom>
          <a:solidFill>
            <a:schemeClr val="accent3">
              <a:lumMod val="60000"/>
              <a:lumOff val="40000"/>
              <a:alpha val="50000"/>
            </a:schemeClr>
          </a:solidFill>
          <a:ln>
            <a:solidFill>
              <a:srgbClr val="1414D4"/>
            </a:solidFill>
          </a:ln>
        </p:spPr>
        <p:txBody>
          <a:bodyPr wrap="square" rtlCol="0">
            <a:spAutoFit/>
          </a:bodyPr>
          <a:lstStyle/>
          <a:p>
            <a:pPr algn="l">
              <a:buFont typeface="Wingdings" pitchFamily="2" charset="2"/>
              <a:buChar char="ü"/>
            </a:pPr>
            <a:r>
              <a:rPr lang="en-US" sz="1200" dirty="0" smtClean="0"/>
              <a:t>Rules</a:t>
            </a:r>
          </a:p>
          <a:p>
            <a:pPr algn="l">
              <a:buFont typeface="Wingdings" pitchFamily="2" charset="2"/>
              <a:buChar char="ü"/>
            </a:pPr>
            <a:r>
              <a:rPr lang="en-US" sz="1200" dirty="0" smtClean="0"/>
              <a:t>Encourage</a:t>
            </a:r>
          </a:p>
          <a:p>
            <a:pPr algn="l">
              <a:buFont typeface="Wingdings" pitchFamily="2" charset="2"/>
              <a:buChar char="ü"/>
            </a:pPr>
            <a:r>
              <a:rPr lang="en-US" sz="1200" dirty="0" smtClean="0"/>
              <a:t>Improve</a:t>
            </a:r>
          </a:p>
          <a:p>
            <a:pPr algn="l">
              <a:buFont typeface="Wingdings" pitchFamily="2" charset="2"/>
              <a:buChar char="ü"/>
            </a:pPr>
            <a:r>
              <a:rPr lang="en-US" sz="1200" dirty="0" smtClean="0"/>
              <a:t>Advance Skills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500"/>
                                        <p:tgtEl>
                                          <p:spTgt spid="7">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bg/>
                                          </p:spTgt>
                                        </p:tgtEl>
                                        <p:attrNameLst>
                                          <p:attrName>style.visibility</p:attrName>
                                        </p:attrNameLst>
                                      </p:cBhvr>
                                      <p:to>
                                        <p:strVal val="visible"/>
                                      </p:to>
                                    </p:set>
                                    <p:animEffect transition="in" filter="fade">
                                      <p:cBhvr>
                                        <p:cTn id="24" dur="500"/>
                                        <p:tgtEl>
                                          <p:spTgt spid="9">
                                            <p:bg/>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500"/>
                                        <p:tgtEl>
                                          <p:spTgt spid="9">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xEl>
                                              <p:pRg st="1" end="1"/>
                                            </p:txEl>
                                          </p:spTgt>
                                        </p:tgtEl>
                                        <p:attrNameLst>
                                          <p:attrName>style.visibility</p:attrName>
                                        </p:attrNameLst>
                                      </p:cBhvr>
                                      <p:to>
                                        <p:strVal val="visible"/>
                                      </p:to>
                                    </p:set>
                                    <p:animEffect transition="in" filter="fade">
                                      <p:cBhvr>
                                        <p:cTn id="30" dur="500"/>
                                        <p:tgtEl>
                                          <p:spTgt spid="9">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500"/>
                                        <p:tgtEl>
                                          <p:spTgt spid="9">
                                            <p:txEl>
                                              <p:pRg st="2" end="2"/>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fade">
                                      <p:cBhvr>
                                        <p:cTn id="36"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9"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62000" y="533400"/>
            <a:ext cx="7772400" cy="2057400"/>
          </a:xfrm>
        </p:spPr>
        <p:txBody>
          <a:bodyPr>
            <a:normAutofit/>
          </a:bodyPr>
          <a:lstStyle/>
          <a:p>
            <a:r>
              <a:rPr lang="en-US" sz="3600" dirty="0" smtClean="0">
                <a:solidFill>
                  <a:srgbClr val="CC3300"/>
                </a:solidFill>
                <a:effectLst>
                  <a:outerShdw blurRad="38100" dist="38100" dir="2700000" algn="tl">
                    <a:srgbClr val="000000">
                      <a:alpha val="43137"/>
                    </a:srgbClr>
                  </a:outerShdw>
                </a:effectLst>
                <a:latin typeface="Tahoma" pitchFamily="34" charset="0"/>
              </a:rPr>
              <a:t>ARRL Official Observer Program</a:t>
            </a:r>
            <a:r>
              <a:rPr lang="en-US" sz="1400" dirty="0" smtClean="0">
                <a:solidFill>
                  <a:srgbClr val="CC3300"/>
                </a:solidFill>
                <a:latin typeface="Tahoma" pitchFamily="34" charset="0"/>
              </a:rPr>
              <a:t/>
            </a:r>
            <a:br>
              <a:rPr lang="en-US" sz="1400" dirty="0" smtClean="0">
                <a:solidFill>
                  <a:srgbClr val="CC3300"/>
                </a:solidFill>
                <a:latin typeface="Tahoma" pitchFamily="34" charset="0"/>
              </a:rPr>
            </a:br>
            <a:r>
              <a:rPr lang="en-US" sz="1400" dirty="0" smtClean="0">
                <a:solidFill>
                  <a:srgbClr val="CC3300"/>
                </a:solidFill>
                <a:latin typeface="Tahoma" pitchFamily="34" charset="0"/>
              </a:rPr>
              <a:t/>
            </a:r>
            <a:br>
              <a:rPr lang="en-US" sz="1400" dirty="0" smtClean="0">
                <a:solidFill>
                  <a:srgbClr val="CC3300"/>
                </a:solidFill>
                <a:latin typeface="Tahoma" pitchFamily="34" charset="0"/>
              </a:rPr>
            </a:br>
            <a:r>
              <a:rPr lang="en-US" sz="2000" dirty="0" smtClean="0">
                <a:solidFill>
                  <a:srgbClr val="CC3300"/>
                </a:solidFill>
                <a:effectLst>
                  <a:outerShdw blurRad="38100" dist="38100" dir="2700000" algn="tl">
                    <a:srgbClr val="000000">
                      <a:alpha val="43137"/>
                    </a:srgbClr>
                  </a:outerShdw>
                </a:effectLst>
                <a:latin typeface="Tahoma" pitchFamily="34" charset="0"/>
              </a:rPr>
              <a:t>Amateur Auxiliary to </a:t>
            </a:r>
            <a:r>
              <a:rPr lang="en-US" sz="2000" dirty="0">
                <a:solidFill>
                  <a:srgbClr val="CC3300"/>
                </a:solidFill>
                <a:effectLst>
                  <a:outerShdw blurRad="38100" dist="38100" dir="2700000" algn="tl">
                    <a:srgbClr val="000000">
                      <a:alpha val="43137"/>
                    </a:srgbClr>
                  </a:outerShdw>
                </a:effectLst>
                <a:latin typeface="Tahoma" pitchFamily="34" charset="0"/>
              </a:rPr>
              <a:t>the </a:t>
            </a:r>
            <a:r>
              <a:rPr lang="en-US" sz="2000" dirty="0" smtClean="0">
                <a:solidFill>
                  <a:srgbClr val="CC3300"/>
                </a:solidFill>
                <a:effectLst>
                  <a:outerShdw blurRad="38100" dist="38100" dir="2700000" algn="tl">
                    <a:srgbClr val="000000">
                      <a:alpha val="43137"/>
                    </a:srgbClr>
                  </a:outerShdw>
                </a:effectLst>
                <a:latin typeface="Tahoma" pitchFamily="34" charset="0"/>
              </a:rPr>
              <a:t>FCC’s </a:t>
            </a:r>
            <a:r>
              <a:rPr lang="en-US" sz="2000" dirty="0">
                <a:solidFill>
                  <a:srgbClr val="CC3300"/>
                </a:solidFill>
                <a:effectLst>
                  <a:outerShdw blurRad="38100" dist="38100" dir="2700000" algn="tl">
                    <a:srgbClr val="000000">
                      <a:alpha val="43137"/>
                    </a:srgbClr>
                  </a:outerShdw>
                </a:effectLst>
                <a:latin typeface="Tahoma" pitchFamily="34" charset="0"/>
              </a:rPr>
              <a:t>Enforcement Bureau</a:t>
            </a:r>
          </a:p>
        </p:txBody>
      </p:sp>
      <p:sp>
        <p:nvSpPr>
          <p:cNvPr id="2073" name="Text Box 25"/>
          <p:cNvSpPr txBox="1">
            <a:spLocks noChangeArrowheads="1"/>
          </p:cNvSpPr>
          <p:nvPr/>
        </p:nvSpPr>
        <p:spPr bwMode="auto">
          <a:xfrm>
            <a:off x="1143000" y="4876800"/>
            <a:ext cx="6934200" cy="784830"/>
          </a:xfrm>
          <a:prstGeom prst="rect">
            <a:avLst/>
          </a:prstGeom>
          <a:noFill/>
          <a:ln w="9525">
            <a:noFill/>
            <a:miter lim="800000"/>
            <a:headEnd/>
            <a:tailEnd/>
          </a:ln>
          <a:effectLst/>
        </p:spPr>
        <p:txBody>
          <a:bodyPr wrap="square">
            <a:spAutoFit/>
          </a:bodyPr>
          <a:lstStyle/>
          <a:p>
            <a:pPr>
              <a:spcBef>
                <a:spcPct val="50000"/>
              </a:spcBef>
            </a:pPr>
            <a:r>
              <a:rPr lang="en-US" sz="1800" dirty="0" smtClean="0">
                <a:effectLst>
                  <a:outerShdw blurRad="38100" dist="38100" dir="2700000" algn="tl">
                    <a:srgbClr val="000000">
                      <a:alpha val="43137"/>
                    </a:srgbClr>
                  </a:outerShdw>
                </a:effectLst>
                <a:latin typeface="Tahoma" pitchFamily="34" charset="0"/>
                <a:cs typeface="Tahoma" pitchFamily="34" charset="0"/>
              </a:rPr>
              <a:t>Roy Rabey, AD5KZ</a:t>
            </a:r>
          </a:p>
          <a:p>
            <a:pPr>
              <a:spcBef>
                <a:spcPct val="50000"/>
              </a:spcBef>
            </a:pPr>
            <a:r>
              <a:rPr lang="en-US" sz="1800" dirty="0" smtClean="0">
                <a:effectLst>
                  <a:outerShdw blurRad="38100" dist="38100" dir="2700000" algn="tl">
                    <a:srgbClr val="000000">
                      <a:alpha val="43137"/>
                    </a:srgbClr>
                  </a:outerShdw>
                </a:effectLst>
                <a:latin typeface="Tahoma" pitchFamily="34" charset="0"/>
                <a:cs typeface="Tahoma" pitchFamily="34" charset="0"/>
              </a:rPr>
              <a:t>ARRL North Texas Section OOC</a:t>
            </a:r>
            <a:endParaRPr lang="en-US" sz="1800" dirty="0">
              <a:effectLst>
                <a:outerShdw blurRad="38100" dist="38100" dir="2700000" algn="tl">
                  <a:srgbClr val="000000">
                    <a:alpha val="43137"/>
                  </a:srgbClr>
                </a:outerShdw>
              </a:effectLst>
              <a:latin typeface="Tahoma" pitchFamily="34" charset="0"/>
              <a:cs typeface="Tahoma" pitchFamily="34" charset="0"/>
            </a:endParaRPr>
          </a:p>
        </p:txBody>
      </p:sp>
      <p:pic>
        <p:nvPicPr>
          <p:cNvPr id="2077" name="Picture 29" descr="FCC Logo - Return to the FCC Home Page">
            <a:hlinkClick r:id="rId2"/>
          </p:cNvPr>
          <p:cNvPicPr>
            <a:picLocks noChangeAspect="1" noChangeArrowheads="1"/>
          </p:cNvPicPr>
          <p:nvPr/>
        </p:nvPicPr>
        <p:blipFill>
          <a:blip r:embed="rId3" cstate="print"/>
          <a:srcRect/>
          <a:stretch>
            <a:fillRect/>
          </a:stretch>
        </p:blipFill>
        <p:spPr bwMode="auto">
          <a:xfrm>
            <a:off x="5210175" y="3352800"/>
            <a:ext cx="1571625" cy="533400"/>
          </a:xfrm>
          <a:prstGeom prst="rect">
            <a:avLst/>
          </a:prstGeom>
          <a:noFill/>
          <a:effectLst>
            <a:outerShdw blurRad="50800" dist="38100" dir="2700000" algn="tl" rotWithShape="0">
              <a:prstClr val="black">
                <a:alpha val="40000"/>
              </a:prstClr>
            </a:outerShdw>
          </a:effectLst>
        </p:spPr>
      </p:pic>
      <p:pic>
        <p:nvPicPr>
          <p:cNvPr id="10" name="Picture 4"/>
          <p:cNvPicPr>
            <a:picLocks noChangeAspect="1" noChangeArrowheads="1"/>
          </p:cNvPicPr>
          <p:nvPr/>
        </p:nvPicPr>
        <p:blipFill>
          <a:blip r:embed="rId4" cstate="print"/>
          <a:srcRect/>
          <a:stretch>
            <a:fillRect/>
          </a:stretch>
        </p:blipFill>
        <p:spPr bwMode="auto">
          <a:xfrm>
            <a:off x="2667000" y="3048000"/>
            <a:ext cx="623888" cy="1277938"/>
          </a:xfrm>
          <a:prstGeom prst="rect">
            <a:avLst/>
          </a:prstGeom>
          <a:noFill/>
          <a:ln w="9525">
            <a:noFill/>
            <a:miter lim="800000"/>
            <a:headEnd/>
            <a:tailEnd/>
          </a:ln>
          <a:effectLst/>
        </p:spPr>
      </p:pic>
      <p:sp>
        <p:nvSpPr>
          <p:cNvPr id="7" name="Rounded Rectangle 6"/>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381000"/>
            <a:ext cx="4953000" cy="1143000"/>
          </a:xfrm>
        </p:spPr>
        <p:txBody>
          <a:bodyPr>
            <a:normAutofit/>
          </a:bodyPr>
          <a:lstStyle/>
          <a:p>
            <a:r>
              <a:rPr lang="en-US" sz="3200" dirty="0" smtClean="0">
                <a:solidFill>
                  <a:srgbClr val="CC3300"/>
                </a:solidFill>
                <a:latin typeface="Tahoma" pitchFamily="34" charset="0"/>
              </a:rPr>
              <a:t>How do we know what is legal?</a:t>
            </a:r>
            <a:endParaRPr lang="en-US" sz="3200" dirty="0">
              <a:solidFill>
                <a:srgbClr val="CC3300"/>
              </a:solidFill>
              <a:latin typeface="Tahoma" pitchFamily="34" charset="0"/>
            </a:endParaRPr>
          </a:p>
        </p:txBody>
      </p:sp>
      <p:sp>
        <p:nvSpPr>
          <p:cNvPr id="3075" name="Rectangle 3"/>
          <p:cNvSpPr>
            <a:spLocks noGrp="1" noChangeArrowheads="1"/>
          </p:cNvSpPr>
          <p:nvPr>
            <p:ph idx="1"/>
          </p:nvPr>
        </p:nvSpPr>
        <p:spPr>
          <a:xfrm>
            <a:off x="1447800" y="1981200"/>
            <a:ext cx="6934200" cy="3886200"/>
          </a:xfrm>
        </p:spPr>
        <p:txBody>
          <a:bodyPr>
            <a:normAutofit/>
          </a:bodyPr>
          <a:lstStyle/>
          <a:p>
            <a:pPr>
              <a:lnSpc>
                <a:spcPct val="90000"/>
              </a:lnSpc>
              <a:buClr>
                <a:schemeClr val="tx1"/>
              </a:buClr>
              <a:buFont typeface="Wingdings" pitchFamily="2" charset="2"/>
              <a:buChar char="Ø"/>
            </a:pPr>
            <a:r>
              <a:rPr lang="en-US" sz="2400" dirty="0" smtClean="0">
                <a:latin typeface="Tahoma" pitchFamily="34" charset="0"/>
                <a:cs typeface="Tahoma" pitchFamily="34" charset="0"/>
              </a:rPr>
              <a:t>Perform evaluation of radio operations based on several key elements of the Amateur Radio Service Rules…</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lvl="1">
              <a:lnSpc>
                <a:spcPct val="90000"/>
              </a:lnSpc>
              <a:buFont typeface="Wingdings" pitchFamily="2" charset="2"/>
              <a:buChar char="Ø"/>
            </a:pPr>
            <a:r>
              <a:rPr lang="en-US" sz="1800" dirty="0" smtClean="0">
                <a:latin typeface="Tahoma" pitchFamily="34" charset="0"/>
                <a:cs typeface="Tahoma" pitchFamily="34" charset="0"/>
              </a:rPr>
              <a:t>No compensation or pecuniary interest.</a:t>
            </a:r>
            <a:br>
              <a:rPr lang="en-US" sz="1800" dirty="0" smtClean="0">
                <a:latin typeface="Tahoma" pitchFamily="34" charset="0"/>
                <a:cs typeface="Tahoma" pitchFamily="34" charset="0"/>
              </a:rPr>
            </a:br>
            <a:endParaRPr lang="en-US" sz="1600" dirty="0" smtClean="0">
              <a:latin typeface="Tahoma" pitchFamily="34" charset="0"/>
              <a:cs typeface="Tahoma" pitchFamily="34" charset="0"/>
            </a:endParaRPr>
          </a:p>
          <a:p>
            <a:pPr lvl="1">
              <a:lnSpc>
                <a:spcPct val="90000"/>
              </a:lnSpc>
              <a:buFont typeface="Wingdings" pitchFamily="2" charset="2"/>
              <a:buChar char="Ø"/>
            </a:pPr>
            <a:r>
              <a:rPr lang="en-US" sz="1800" dirty="0" smtClean="0">
                <a:latin typeface="Tahoma" pitchFamily="34" charset="0"/>
                <a:cs typeface="Tahoma" pitchFamily="34" charset="0"/>
              </a:rPr>
              <a:t>Fulfilling part §97.1 (Basis and Purpose).</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lvl="1">
              <a:lnSpc>
                <a:spcPct val="90000"/>
              </a:lnSpc>
              <a:buFont typeface="Wingdings" pitchFamily="2" charset="2"/>
              <a:buChar char="Ø"/>
            </a:pPr>
            <a:r>
              <a:rPr lang="en-US" sz="1800" dirty="0" smtClean="0">
                <a:latin typeface="Tahoma" pitchFamily="34" charset="0"/>
                <a:cs typeface="Tahoma" pitchFamily="34" charset="0"/>
              </a:rPr>
              <a:t>Working for the Public Interest.</a:t>
            </a:r>
            <a:r>
              <a:rPr lang="en-US" sz="1800" i="1" u="sng" dirty="0" smtClean="0">
                <a:latin typeface="Tahoma" pitchFamily="34" charset="0"/>
                <a:cs typeface="Tahoma" pitchFamily="34" charset="0"/>
              </a:rPr>
              <a:t/>
            </a:r>
            <a:br>
              <a:rPr lang="en-US" sz="1800" i="1" u="sng" dirty="0" smtClean="0">
                <a:latin typeface="Tahoma" pitchFamily="34" charset="0"/>
                <a:cs typeface="Tahoma" pitchFamily="34" charset="0"/>
              </a:rPr>
            </a:br>
            <a:endParaRPr lang="en-US" sz="1800" i="1" u="sng" dirty="0" smtClean="0">
              <a:latin typeface="Tahoma" pitchFamily="34" charset="0"/>
              <a:cs typeface="Tahoma" pitchFamily="34" charset="0"/>
            </a:endParaRPr>
          </a:p>
          <a:p>
            <a:pPr lvl="1">
              <a:lnSpc>
                <a:spcPct val="90000"/>
              </a:lnSpc>
              <a:buFont typeface="Wingdings" pitchFamily="2" charset="2"/>
              <a:buChar char="Ø"/>
            </a:pPr>
            <a:r>
              <a:rPr lang="en-US" sz="1800" dirty="0" smtClean="0">
                <a:latin typeface="Tahoma" pitchFamily="34" charset="0"/>
                <a:cs typeface="Tahoma" pitchFamily="34" charset="0"/>
              </a:rPr>
              <a:t>Emergency Communications</a:t>
            </a:r>
            <a:r>
              <a:rPr lang="en-US" sz="1800" i="1" u="sng" dirty="0" smtClean="0">
                <a:latin typeface="Tahoma" pitchFamily="34" charset="0"/>
                <a:cs typeface="Tahoma" pitchFamily="34" charset="0"/>
              </a:rPr>
              <a:t/>
            </a:r>
            <a:br>
              <a:rPr lang="en-US" sz="1800" i="1" u="sng" dirty="0" smtClean="0">
                <a:latin typeface="Tahoma" pitchFamily="34" charset="0"/>
                <a:cs typeface="Tahoma" pitchFamily="34" charset="0"/>
              </a:rPr>
            </a:br>
            <a:endParaRPr lang="en-US" sz="1800" i="1" u="sng" dirty="0" smtClean="0">
              <a:latin typeface="Tahoma" pitchFamily="34" charset="0"/>
              <a:cs typeface="Tahoma" pitchFamily="34" charset="0"/>
            </a:endParaRPr>
          </a:p>
          <a:p>
            <a:pPr lvl="1">
              <a:lnSpc>
                <a:spcPct val="90000"/>
              </a:lnSpc>
              <a:buFont typeface="Wingdings" pitchFamily="2" charset="2"/>
              <a:buChar char="Ø"/>
            </a:pPr>
            <a:r>
              <a:rPr lang="en-US" sz="1800" dirty="0" smtClean="0">
                <a:latin typeface="Tahoma" pitchFamily="34" charset="0"/>
                <a:cs typeface="Tahoma" pitchFamily="34" charset="0"/>
              </a:rPr>
              <a:t>Protecting our spectrum.</a:t>
            </a:r>
          </a:p>
          <a:p>
            <a:pPr lvl="1">
              <a:lnSpc>
                <a:spcPct val="90000"/>
              </a:lnSpc>
              <a:buFont typeface="Wingdings" pitchFamily="2" charset="2"/>
              <a:buChar char="Ø"/>
            </a:pPr>
            <a:endParaRPr lang="en-US" sz="1800" dirty="0">
              <a:latin typeface="Tahoma" pitchFamily="34" charset="0"/>
              <a:cs typeface="Tahoma" pitchFamily="34" charset="0"/>
            </a:endParaRP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066800" y="2057400"/>
            <a:ext cx="7315200" cy="3886200"/>
          </a:xfrm>
        </p:spPr>
        <p:txBody>
          <a:bodyPr>
            <a:normAutofit/>
          </a:bodyPr>
          <a:lstStyle/>
          <a:p>
            <a:pPr>
              <a:lnSpc>
                <a:spcPct val="90000"/>
              </a:lnSpc>
              <a:buClr>
                <a:schemeClr val="tx1"/>
              </a:buClr>
              <a:buFont typeface="Wingdings" pitchFamily="2" charset="2"/>
              <a:buChar char="Ø"/>
            </a:pPr>
            <a:r>
              <a:rPr lang="en-US" sz="2400" dirty="0" smtClean="0">
                <a:latin typeface="Tahoma" pitchFamily="34" charset="0"/>
                <a:cs typeface="Tahoma" pitchFamily="34" charset="0"/>
              </a:rPr>
              <a:t>Utilizing beneficial opportunities for public service communications and showcasing the continued relevance and importance of Amateur Radio communications to the public (§ 97.1). </a:t>
            </a:r>
            <a:br>
              <a:rPr lang="en-US" sz="2400" dirty="0" smtClean="0">
                <a:latin typeface="Tahoma" pitchFamily="34" charset="0"/>
                <a:cs typeface="Tahoma" pitchFamily="34" charset="0"/>
              </a:rPr>
            </a:br>
            <a:r>
              <a:rPr lang="en-US" sz="2400" dirty="0" smtClean="0">
                <a:latin typeface="Tahoma" pitchFamily="34" charset="0"/>
                <a:cs typeface="Tahoma" pitchFamily="34" charset="0"/>
              </a:rPr>
              <a:t/>
            </a:r>
            <a:br>
              <a:rPr lang="en-US" sz="2400" dirty="0" smtClean="0">
                <a:latin typeface="Tahoma" pitchFamily="34" charset="0"/>
                <a:cs typeface="Tahoma" pitchFamily="34" charset="0"/>
              </a:rPr>
            </a:br>
            <a:r>
              <a:rPr lang="en-US" sz="2400" dirty="0" smtClean="0">
                <a:latin typeface="Tahoma" pitchFamily="34" charset="0"/>
                <a:cs typeface="Tahoma" pitchFamily="34" charset="0"/>
              </a:rPr>
              <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Allowing organizations to exploit Amateur Radio as a cheap and flexible alternative to other radio services.</a:t>
            </a:r>
            <a:endParaRPr lang="en-US" sz="2200" dirty="0">
              <a:latin typeface="Tahoma" pitchFamily="34" charset="0"/>
              <a:cs typeface="Tahoma" pitchFamily="34" charset="0"/>
            </a:endParaRP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3962400"/>
            <a:ext cx="8305800" cy="0"/>
          </a:xfrm>
          <a:prstGeom prst="line">
            <a:avLst/>
          </a:prstGeom>
          <a:ln>
            <a:solidFill>
              <a:srgbClr val="FF0000"/>
            </a:solidFill>
          </a:ln>
        </p:spPr>
        <p:style>
          <a:lnRef idx="3">
            <a:schemeClr val="accent3"/>
          </a:lnRef>
          <a:fillRef idx="0">
            <a:schemeClr val="accent3"/>
          </a:fillRef>
          <a:effectRef idx="2">
            <a:schemeClr val="accent3"/>
          </a:effectRef>
          <a:fontRef idx="minor">
            <a:schemeClr val="tx1"/>
          </a:fontRef>
        </p:style>
      </p:cxnSp>
      <p:sp>
        <p:nvSpPr>
          <p:cNvPr id="9" name="TextBox 8"/>
          <p:cNvSpPr txBox="1"/>
          <p:nvPr/>
        </p:nvSpPr>
        <p:spPr>
          <a:xfrm>
            <a:off x="3886200" y="3733800"/>
            <a:ext cx="1447800" cy="457200"/>
          </a:xfrm>
          <a:prstGeom prst="rect">
            <a:avLst/>
          </a:prstGeom>
          <a:solidFill>
            <a:schemeClr val="bg2">
              <a:lumMod val="60000"/>
              <a:lumOff val="40000"/>
            </a:schemeClr>
          </a:solidFill>
          <a:effectLst>
            <a:outerShdw blurRad="50800" dist="38100" dir="2700000" algn="tl" rotWithShape="0">
              <a:prstClr val="black">
                <a:alpha val="40000"/>
              </a:prstClr>
            </a:outerShdw>
          </a:effectLst>
        </p:spPr>
        <p:txBody>
          <a:bodyPr wrap="square" rtlCol="0">
            <a:spAutoFit/>
          </a:bodyPr>
          <a:lstStyle/>
          <a:p>
            <a:r>
              <a:rPr lang="en-US" dirty="0" smtClean="0">
                <a:latin typeface="Tahoma" pitchFamily="34" charset="0"/>
                <a:cs typeface="Tahoma" pitchFamily="34" charset="0"/>
              </a:rPr>
              <a:t>Fine Line</a:t>
            </a:r>
            <a:endParaRPr lang="en-US" dirty="0">
              <a:latin typeface="Tahoma" pitchFamily="34" charset="0"/>
              <a:cs typeface="Tahoma" pitchFamily="34" charset="0"/>
            </a:endParaRPr>
          </a:p>
        </p:txBody>
      </p:sp>
      <p:sp>
        <p:nvSpPr>
          <p:cNvPr id="11" name="Rectangle 2"/>
          <p:cNvSpPr>
            <a:spLocks noGrp="1" noChangeArrowheads="1"/>
          </p:cNvSpPr>
          <p:nvPr>
            <p:ph type="title"/>
          </p:nvPr>
        </p:nvSpPr>
        <p:spPr>
          <a:xfrm>
            <a:off x="1905000" y="381000"/>
            <a:ext cx="4953000" cy="1143000"/>
          </a:xfrm>
        </p:spPr>
        <p:txBody>
          <a:bodyPr>
            <a:normAutofit/>
          </a:bodyPr>
          <a:lstStyle/>
          <a:p>
            <a:r>
              <a:rPr lang="en-US" sz="3200" dirty="0" smtClean="0">
                <a:solidFill>
                  <a:srgbClr val="CC3300"/>
                </a:solidFill>
                <a:latin typeface="Tahoma" pitchFamily="34" charset="0"/>
              </a:rPr>
              <a:t>How do we know what is legal?</a:t>
            </a:r>
            <a:endParaRPr lang="en-US" sz="3200" dirty="0">
              <a:solidFill>
                <a:srgbClr val="CC3300"/>
              </a:solidFill>
              <a:latin typeface="Tahoma" pitchFamily="34"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066800" y="2057400"/>
            <a:ext cx="7315200" cy="3886200"/>
          </a:xfrm>
        </p:spPr>
        <p:txBody>
          <a:bodyPr>
            <a:normAutofit fontScale="92500" lnSpcReduction="20000"/>
          </a:bodyPr>
          <a:lstStyle/>
          <a:p>
            <a:pPr>
              <a:lnSpc>
                <a:spcPct val="90000"/>
              </a:lnSpc>
              <a:buClr>
                <a:schemeClr val="tx1"/>
              </a:buClr>
              <a:buFont typeface="Wingdings" pitchFamily="2" charset="2"/>
              <a:buChar char="Ø"/>
            </a:pPr>
            <a:r>
              <a:rPr lang="en-US" sz="2400" dirty="0" smtClean="0">
                <a:latin typeface="Tahoma" pitchFamily="34" charset="0"/>
                <a:cs typeface="Tahoma" pitchFamily="34" charset="0"/>
              </a:rPr>
              <a:t>A good rule of thumb when evaluating a particular request for communications support is to ask…</a:t>
            </a:r>
          </a:p>
          <a:p>
            <a:pPr lvl="1">
              <a:lnSpc>
                <a:spcPct val="90000"/>
              </a:lnSpc>
              <a:buFont typeface="Wingdings" pitchFamily="2" charset="2"/>
              <a:buChar char="Ø"/>
            </a:pPr>
            <a:r>
              <a:rPr lang="en-US" sz="2000" dirty="0" smtClean="0">
                <a:latin typeface="Tahoma" pitchFamily="34" charset="0"/>
                <a:cs typeface="Tahoma" pitchFamily="34" charset="0"/>
              </a:rPr>
              <a:t>Who benefits? </a:t>
            </a:r>
          </a:p>
          <a:p>
            <a:pPr lvl="1">
              <a:lnSpc>
                <a:spcPct val="90000"/>
              </a:lnSpc>
              <a:buFont typeface="Wingdings" pitchFamily="2" charset="2"/>
              <a:buChar char="Ø"/>
            </a:pPr>
            <a:r>
              <a:rPr lang="en-US" sz="2000" dirty="0" smtClean="0">
                <a:latin typeface="Tahoma" pitchFamily="34" charset="0"/>
                <a:cs typeface="Tahoma" pitchFamily="34" charset="0"/>
              </a:rPr>
              <a:t>Are we fulfilling §97.1 (Basis and Purpose)?</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If public safety is the principal beneficiary, then §97.1  is being fulfilled. </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If demonstrating and promoting Amateur Radio, then §97.1 is being fulfilled. </a:t>
            </a:r>
            <a:br>
              <a:rPr lang="en-US" sz="2400" dirty="0" smtClean="0">
                <a:latin typeface="Tahoma" pitchFamily="34" charset="0"/>
                <a:cs typeface="Tahoma" pitchFamily="34" charset="0"/>
              </a:rPr>
            </a:br>
            <a:endParaRPr lang="en-US" sz="24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If the entity itself and not the general public is the principal beneficiary, then they should be encouraged to use radio services other than Amateur Radio. </a:t>
            </a:r>
            <a:endParaRPr lang="en-US" sz="1800" dirty="0">
              <a:latin typeface="Tahoma" pitchFamily="34" charset="0"/>
              <a:cs typeface="Tahoma" pitchFamily="34" charset="0"/>
            </a:endParaRP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title"/>
          </p:nvPr>
        </p:nvSpPr>
        <p:spPr>
          <a:xfrm>
            <a:off x="1676400" y="381000"/>
            <a:ext cx="5334000" cy="1143000"/>
          </a:xfrm>
        </p:spPr>
        <p:txBody>
          <a:bodyPr>
            <a:normAutofit/>
          </a:bodyPr>
          <a:lstStyle/>
          <a:p>
            <a:r>
              <a:rPr lang="en-US" sz="2800" dirty="0" smtClean="0">
                <a:solidFill>
                  <a:srgbClr val="CC3300"/>
                </a:solidFill>
                <a:latin typeface="Tahoma" pitchFamily="34" charset="0"/>
              </a:rPr>
              <a:t>Providing legal Amateur Radio communications</a:t>
            </a:r>
            <a:endParaRPr lang="en-US" sz="2800" dirty="0">
              <a:solidFill>
                <a:srgbClr val="CC3300"/>
              </a:solidFill>
              <a:latin typeface="Tahoma" pitchFamily="34" charset="0"/>
            </a:endParaRPr>
          </a:p>
        </p:txBody>
      </p:sp>
      <p:pic>
        <p:nvPicPr>
          <p:cNvPr id="12290" name="Picture 2" descr="http://t2.gstatic.com/images?q=tbn:Dm2ebTj5GPSxDM:http://www.getrealworldfit.com/uploads/check-mark.png">
            <a:hlinkClick r:id="rId5"/>
          </p:cNvPr>
          <p:cNvPicPr>
            <a:picLocks noChangeAspect="1" noChangeArrowheads="1"/>
          </p:cNvPicPr>
          <p:nvPr/>
        </p:nvPicPr>
        <p:blipFill>
          <a:blip r:embed="rId6" cstate="print"/>
          <a:srcRect/>
          <a:stretch>
            <a:fillRect/>
          </a:stretch>
        </p:blipFill>
        <p:spPr bwMode="auto">
          <a:xfrm>
            <a:off x="609600" y="3160888"/>
            <a:ext cx="609600" cy="649111"/>
          </a:xfrm>
          <a:prstGeom prst="rect">
            <a:avLst/>
          </a:prstGeom>
          <a:noFill/>
        </p:spPr>
      </p:pic>
      <p:pic>
        <p:nvPicPr>
          <p:cNvPr id="8" name="Picture 2" descr="http://t2.gstatic.com/images?q=tbn:Dm2ebTj5GPSxDM:http://www.getrealworldfit.com/uploads/check-mark.png">
            <a:hlinkClick r:id="rId5"/>
          </p:cNvPr>
          <p:cNvPicPr>
            <a:picLocks noChangeAspect="1" noChangeArrowheads="1"/>
          </p:cNvPicPr>
          <p:nvPr/>
        </p:nvPicPr>
        <p:blipFill>
          <a:blip r:embed="rId6" cstate="print"/>
          <a:srcRect/>
          <a:stretch>
            <a:fillRect/>
          </a:stretch>
        </p:blipFill>
        <p:spPr bwMode="auto">
          <a:xfrm>
            <a:off x="609600" y="3922889"/>
            <a:ext cx="609600" cy="649111"/>
          </a:xfrm>
          <a:prstGeom prst="rect">
            <a:avLst/>
          </a:prstGeom>
          <a:noFill/>
        </p:spPr>
      </p:pic>
      <p:pic>
        <p:nvPicPr>
          <p:cNvPr id="12292" name="Picture 4" descr="http://t3.gstatic.com/images?q=tbn:Q1q_8mb8P4ek0M:http://www.scilfball.com/2008/predictions/red_x_mark.jpg">
            <a:hlinkClick r:id="rId7"/>
          </p:cNvPr>
          <p:cNvPicPr>
            <a:picLocks noChangeAspect="1" noChangeArrowheads="1"/>
          </p:cNvPicPr>
          <p:nvPr/>
        </p:nvPicPr>
        <p:blipFill>
          <a:blip r:embed="rId8" cstate="print"/>
          <a:srcRect/>
          <a:stretch>
            <a:fillRect/>
          </a:stretch>
        </p:blipFill>
        <p:spPr bwMode="auto">
          <a:xfrm>
            <a:off x="609600" y="4724400"/>
            <a:ext cx="630441" cy="609600"/>
          </a:xfrm>
          <a:prstGeom prst="rect">
            <a:avLst/>
          </a:prstGeom>
          <a:noFill/>
        </p:spPr>
      </p:pic>
      <p:pic>
        <p:nvPicPr>
          <p:cNvPr id="12294" name="Picture 6" descr="http://t0.gstatic.com/images?q=tbn:C874Q9RT1_fxKM:http://www.bcps.org/offices/lis/models/shapeofacity/images/question%2520mark.jpg">
            <a:hlinkClick r:id="rId9"/>
          </p:cNvPr>
          <p:cNvPicPr>
            <a:picLocks noChangeAspect="1" noChangeArrowheads="1"/>
          </p:cNvPicPr>
          <p:nvPr/>
        </p:nvPicPr>
        <p:blipFill>
          <a:blip r:embed="rId10" cstate="print"/>
          <a:srcRect/>
          <a:stretch>
            <a:fillRect/>
          </a:stretch>
        </p:blipFill>
        <p:spPr bwMode="auto">
          <a:xfrm>
            <a:off x="609600" y="1904999"/>
            <a:ext cx="609600" cy="609601"/>
          </a:xfrm>
          <a:prstGeom prst="rect">
            <a:avLst/>
          </a:prstGeom>
          <a:noFill/>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066800" y="2057400"/>
            <a:ext cx="7315200" cy="3886200"/>
          </a:xfrm>
        </p:spPr>
        <p:txBody>
          <a:bodyPr>
            <a:normAutofit/>
          </a:bodyPr>
          <a:lstStyle/>
          <a:p>
            <a:pPr>
              <a:lnSpc>
                <a:spcPct val="90000"/>
              </a:lnSpc>
              <a:buClr>
                <a:schemeClr val="tx1"/>
              </a:buClr>
              <a:buFont typeface="Wingdings" pitchFamily="2" charset="2"/>
              <a:buChar char="Ø"/>
            </a:pPr>
            <a:r>
              <a:rPr lang="en-US" sz="2400" dirty="0" smtClean="0">
                <a:latin typeface="Tahoma" pitchFamily="34" charset="0"/>
                <a:cs typeface="Tahoma" pitchFamily="34" charset="0"/>
              </a:rPr>
              <a:t>Yes</a:t>
            </a:r>
          </a:p>
          <a:p>
            <a:pPr lvl="1">
              <a:lnSpc>
                <a:spcPct val="90000"/>
              </a:lnSpc>
              <a:buFont typeface="Wingdings" pitchFamily="2" charset="2"/>
              <a:buChar char="Ø"/>
            </a:pPr>
            <a:r>
              <a:rPr lang="en-US" sz="2000" dirty="0" smtClean="0">
                <a:latin typeface="Tahoma" pitchFamily="34" charset="0"/>
                <a:cs typeface="Tahoma" pitchFamily="34" charset="0"/>
              </a:rPr>
              <a:t>Your employer provides disaster relief AND you are engaged in disaster relief operations</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2400" dirty="0" smtClean="0">
                <a:latin typeface="Tahoma" pitchFamily="34" charset="0"/>
                <a:cs typeface="Tahoma" pitchFamily="34" charset="0"/>
              </a:rPr>
              <a:t>No</a:t>
            </a:r>
            <a:endParaRPr lang="en-US" sz="1400" dirty="0">
              <a:latin typeface="Tahoma" pitchFamily="34" charset="0"/>
              <a:cs typeface="Tahoma" pitchFamily="34" charset="0"/>
            </a:endParaRPr>
          </a:p>
          <a:p>
            <a:pPr lvl="1">
              <a:lnSpc>
                <a:spcPct val="90000"/>
              </a:lnSpc>
              <a:buFont typeface="Wingdings" pitchFamily="2" charset="2"/>
              <a:buChar char="Ø"/>
            </a:pPr>
            <a:r>
              <a:rPr lang="en-US" sz="2000" dirty="0" smtClean="0">
                <a:latin typeface="Tahoma" pitchFamily="34" charset="0"/>
                <a:cs typeface="Tahoma" pitchFamily="34" charset="0"/>
              </a:rPr>
              <a:t>Your employer provides disaster relief AND you are training for disaster relief operations </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lvl="1">
              <a:lnSpc>
                <a:spcPct val="90000"/>
              </a:lnSpc>
              <a:buFont typeface="Wingdings" pitchFamily="2" charset="2"/>
              <a:buChar char="Ø"/>
            </a:pPr>
            <a:r>
              <a:rPr lang="en-US" sz="2000" dirty="0" smtClean="0">
                <a:latin typeface="Tahoma" pitchFamily="34" charset="0"/>
                <a:cs typeface="Tahoma" pitchFamily="34" charset="0"/>
              </a:rPr>
              <a:t>Your employer is not in the business of providing disaster relief</a:t>
            </a: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2"/>
          <p:cNvSpPr>
            <a:spLocks noGrp="1" noChangeArrowheads="1"/>
          </p:cNvSpPr>
          <p:nvPr>
            <p:ph type="title"/>
          </p:nvPr>
        </p:nvSpPr>
        <p:spPr>
          <a:xfrm>
            <a:off x="1676400" y="304800"/>
            <a:ext cx="5334000" cy="1676400"/>
          </a:xfrm>
        </p:spPr>
        <p:txBody>
          <a:bodyPr>
            <a:noAutofit/>
          </a:bodyPr>
          <a:lstStyle/>
          <a:p>
            <a:r>
              <a:rPr lang="en-US" sz="2800" dirty="0" smtClean="0">
                <a:solidFill>
                  <a:srgbClr val="CC3300"/>
                </a:solidFill>
                <a:latin typeface="Tahoma" pitchFamily="34" charset="0"/>
              </a:rPr>
              <a:t>Providing legal Amateur Radio communications</a:t>
            </a:r>
            <a:br>
              <a:rPr lang="en-US" sz="2800" dirty="0" smtClean="0">
                <a:solidFill>
                  <a:srgbClr val="CC3300"/>
                </a:solidFill>
                <a:latin typeface="Tahoma" pitchFamily="34" charset="0"/>
              </a:rPr>
            </a:br>
            <a:r>
              <a:rPr lang="en-US" sz="2800" dirty="0" smtClean="0">
                <a:solidFill>
                  <a:srgbClr val="CC3300"/>
                </a:solidFill>
                <a:latin typeface="Tahoma" pitchFamily="34" charset="0"/>
              </a:rPr>
              <a:t>to your employer?</a:t>
            </a:r>
            <a:endParaRPr lang="en-US" sz="2800" dirty="0">
              <a:solidFill>
                <a:srgbClr val="CC3300"/>
              </a:solidFill>
              <a:latin typeface="Tahoma" pitchFamily="34"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26626" name="Rectangle 2"/>
          <p:cNvSpPr>
            <a:spLocks noGrp="1" noChangeArrowheads="1"/>
          </p:cNvSpPr>
          <p:nvPr>
            <p:ph type="title"/>
          </p:nvPr>
        </p:nvSpPr>
        <p:spPr>
          <a:xfrm>
            <a:off x="762000" y="381000"/>
            <a:ext cx="7620000" cy="838200"/>
          </a:xfrm>
        </p:spPr>
        <p:txBody>
          <a:bodyPr>
            <a:normAutofit/>
          </a:bodyPr>
          <a:lstStyle/>
          <a:p>
            <a:r>
              <a:rPr lang="en-US" sz="2400" dirty="0" smtClean="0">
                <a:solidFill>
                  <a:srgbClr val="CC3300"/>
                </a:solidFill>
                <a:latin typeface="Tahoma" pitchFamily="34" charset="0"/>
              </a:rPr>
              <a:t>Amateur Radio &amp; </a:t>
            </a:r>
            <a:br>
              <a:rPr lang="en-US" sz="2400" dirty="0" smtClean="0">
                <a:solidFill>
                  <a:srgbClr val="CC3300"/>
                </a:solidFill>
                <a:latin typeface="Tahoma" pitchFamily="34" charset="0"/>
              </a:rPr>
            </a:br>
            <a:r>
              <a:rPr lang="en-US" sz="2400" dirty="0" smtClean="0">
                <a:solidFill>
                  <a:srgbClr val="CC3300"/>
                </a:solidFill>
                <a:latin typeface="Tahoma" pitchFamily="34" charset="0"/>
              </a:rPr>
              <a:t>Professional Public Service</a:t>
            </a:r>
            <a:endParaRPr lang="en-US" sz="2400" dirty="0">
              <a:solidFill>
                <a:srgbClr val="1414D4"/>
              </a:solidFill>
            </a:endParaRPr>
          </a:p>
        </p:txBody>
      </p:sp>
      <p:sp>
        <p:nvSpPr>
          <p:cNvPr id="4" name="Rounded Rectangle 3"/>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7" name="TextBox 6"/>
          <p:cNvSpPr txBox="1"/>
          <p:nvPr/>
        </p:nvSpPr>
        <p:spPr>
          <a:xfrm>
            <a:off x="1295400" y="1752600"/>
            <a:ext cx="6858000" cy="3693319"/>
          </a:xfrm>
          <a:prstGeom prst="rect">
            <a:avLst/>
          </a:prstGeom>
          <a:noFill/>
        </p:spPr>
        <p:txBody>
          <a:bodyPr wrap="square" rtlCol="0">
            <a:spAutoFit/>
          </a:bodyPr>
          <a:lstStyle/>
          <a:p>
            <a:pPr algn="l"/>
            <a:r>
              <a:rPr lang="en-US" sz="1800" dirty="0" smtClean="0">
                <a:latin typeface="Tahoma" pitchFamily="34" charset="0"/>
                <a:cs typeface="Tahoma" pitchFamily="34" charset="0"/>
              </a:rPr>
              <a:t>The FCC’s Report and Order, FCC 06-149, 21 FCC Rcd.11643, released October 10, 2006, clarifies the rules for employees by stating that…</a:t>
            </a:r>
          </a:p>
          <a:p>
            <a:pPr algn="l"/>
            <a:endParaRPr lang="en-US" sz="1800" dirty="0" smtClean="0">
              <a:latin typeface="Tahoma" pitchFamily="34" charset="0"/>
              <a:cs typeface="Tahoma" pitchFamily="34" charset="0"/>
            </a:endParaRPr>
          </a:p>
          <a:p>
            <a:pPr lvl="1" algn="l"/>
            <a:r>
              <a:rPr lang="en-US" sz="1800" dirty="0" smtClean="0">
                <a:latin typeface="Tahoma" pitchFamily="34" charset="0"/>
                <a:cs typeface="Tahoma" pitchFamily="34" charset="0"/>
              </a:rPr>
              <a:t>“Section 97.113 </a:t>
            </a:r>
            <a:r>
              <a:rPr lang="en-US" sz="1800" u="sng" dirty="0" smtClean="0">
                <a:latin typeface="Tahoma" pitchFamily="34" charset="0"/>
                <a:cs typeface="Tahoma" pitchFamily="34" charset="0"/>
              </a:rPr>
              <a:t>does not prohibit </a:t>
            </a:r>
            <a:r>
              <a:rPr lang="en-US" sz="1800" dirty="0" smtClean="0">
                <a:latin typeface="Tahoma" pitchFamily="34" charset="0"/>
                <a:cs typeface="Tahoma" pitchFamily="34" charset="0"/>
              </a:rPr>
              <a:t>amateur radio operators who are emergency personnel engaged in disaster relief from using the amateur service bands while on paid duty status. </a:t>
            </a:r>
          </a:p>
          <a:p>
            <a:pPr lvl="1" algn="l"/>
            <a:endParaRPr lang="en-US" sz="1800" dirty="0" smtClean="0">
              <a:latin typeface="Tahoma" pitchFamily="34" charset="0"/>
              <a:cs typeface="Tahoma" pitchFamily="34" charset="0"/>
            </a:endParaRPr>
          </a:p>
          <a:p>
            <a:pPr lvl="1" algn="l"/>
            <a:r>
              <a:rPr lang="en-US" sz="1800" dirty="0" smtClean="0">
                <a:latin typeface="Tahoma" pitchFamily="34" charset="0"/>
                <a:cs typeface="Tahoma" pitchFamily="34" charset="0"/>
              </a:rPr>
              <a:t>These individuals are not receiving compensation for transmitting amateur service communications; rather, they are receiving compensation for services related to their disaster relief duties and in their capacities as emergency personnel.”</a:t>
            </a:r>
            <a:endParaRPr lang="en-US" sz="1800" dirty="0">
              <a:latin typeface="Tahoma" pitchFamily="34" charset="0"/>
              <a:cs typeface="Tahoma" pitchFamily="34" charset="0"/>
            </a:endParaRPr>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26626" name="Rectangle 2"/>
          <p:cNvSpPr>
            <a:spLocks noGrp="1" noChangeArrowheads="1"/>
          </p:cNvSpPr>
          <p:nvPr>
            <p:ph type="title"/>
          </p:nvPr>
        </p:nvSpPr>
        <p:spPr>
          <a:xfrm>
            <a:off x="762000" y="381000"/>
            <a:ext cx="7620000" cy="838200"/>
          </a:xfrm>
        </p:spPr>
        <p:txBody>
          <a:bodyPr>
            <a:normAutofit/>
          </a:bodyPr>
          <a:lstStyle/>
          <a:p>
            <a:r>
              <a:rPr lang="en-US" sz="2400" dirty="0" smtClean="0">
                <a:solidFill>
                  <a:srgbClr val="CC3300"/>
                </a:solidFill>
                <a:latin typeface="Tahoma" pitchFamily="34" charset="0"/>
              </a:rPr>
              <a:t>Amateur Radio &amp; </a:t>
            </a:r>
            <a:br>
              <a:rPr lang="en-US" sz="2400" dirty="0" smtClean="0">
                <a:solidFill>
                  <a:srgbClr val="CC3300"/>
                </a:solidFill>
                <a:latin typeface="Tahoma" pitchFamily="34" charset="0"/>
              </a:rPr>
            </a:br>
            <a:r>
              <a:rPr lang="en-US" sz="2400" dirty="0" smtClean="0">
                <a:solidFill>
                  <a:srgbClr val="CC3300"/>
                </a:solidFill>
                <a:latin typeface="Tahoma" pitchFamily="34" charset="0"/>
              </a:rPr>
              <a:t>Professional Public Service</a:t>
            </a:r>
            <a:endParaRPr lang="en-US" sz="2400" dirty="0">
              <a:solidFill>
                <a:srgbClr val="1414D4"/>
              </a:solidFill>
            </a:endParaRPr>
          </a:p>
        </p:txBody>
      </p:sp>
      <p:sp>
        <p:nvSpPr>
          <p:cNvPr id="26627" name="Rectangle 3"/>
          <p:cNvSpPr>
            <a:spLocks noGrp="1" noChangeArrowheads="1"/>
          </p:cNvSpPr>
          <p:nvPr>
            <p:ph idx="1"/>
          </p:nvPr>
        </p:nvSpPr>
        <p:spPr>
          <a:xfrm>
            <a:off x="914400" y="1752600"/>
            <a:ext cx="7772400" cy="4876800"/>
          </a:xfrm>
        </p:spPr>
        <p:txBody>
          <a:bodyPr>
            <a:normAutofit/>
          </a:bodyPr>
          <a:lstStyle/>
          <a:p>
            <a:pPr>
              <a:buFont typeface="Wingdings" pitchFamily="2" charset="2"/>
              <a:buChar char="Ø"/>
            </a:pPr>
            <a:r>
              <a:rPr lang="en-US" sz="1800" dirty="0" smtClean="0">
                <a:latin typeface="Tahoma" pitchFamily="34" charset="0"/>
                <a:cs typeface="Tahoma" pitchFamily="34" charset="0"/>
              </a:rPr>
              <a:t>This is not an "exception" to the "no communications on behalf of an employer" rule – it is </a:t>
            </a:r>
            <a:r>
              <a:rPr lang="en-US" sz="1800" b="1" u="sng" dirty="0" smtClean="0">
                <a:latin typeface="Tahoma" pitchFamily="34" charset="0"/>
                <a:cs typeface="Tahoma" pitchFamily="34" charset="0"/>
              </a:rPr>
              <a:t>simply recognition of the public benefit of Amateur Radio</a:t>
            </a:r>
            <a:r>
              <a:rPr lang="en-US" sz="1800" dirty="0" smtClean="0">
                <a:latin typeface="Tahoma" pitchFamily="34" charset="0"/>
                <a:cs typeface="Tahoma" pitchFamily="34" charset="0"/>
              </a:rPr>
              <a:t> stated in the Basis and Purpose section of the Rules at §97.1(a). </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buFont typeface="Wingdings" pitchFamily="2" charset="2"/>
              <a:buChar char="Ø"/>
            </a:pPr>
            <a:r>
              <a:rPr lang="en-US" sz="1800" dirty="0" smtClean="0">
                <a:latin typeface="Tahoma" pitchFamily="34" charset="0"/>
                <a:cs typeface="Tahoma" pitchFamily="34" charset="0"/>
              </a:rPr>
              <a:t>Paid emergency personnel who are licensed amateurs and who find themselves needing to use amateur radio in disaster relief may do so. </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buFont typeface="Wingdings" pitchFamily="2" charset="2"/>
              <a:buChar char="Ø"/>
            </a:pPr>
            <a:r>
              <a:rPr lang="en-US" sz="1800" dirty="0" smtClean="0">
                <a:latin typeface="Tahoma" pitchFamily="34" charset="0"/>
                <a:cs typeface="Tahoma" pitchFamily="34" charset="0"/>
              </a:rPr>
              <a:t>This applies only to “emergency personnel engaged in disaster relief.” It does not apply to training exercises or drills.</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buFont typeface="Wingdings" pitchFamily="2" charset="2"/>
              <a:buChar char="Ø"/>
            </a:pPr>
            <a:r>
              <a:rPr lang="en-US" sz="1800" dirty="0" smtClean="0">
                <a:latin typeface="Tahoma" pitchFamily="34" charset="0"/>
                <a:cs typeface="Tahoma" pitchFamily="34" charset="0"/>
              </a:rPr>
              <a:t>It does not apply to employees of entities that may encounter business disruptions but which are not in the business (either for-profit or non-profit) of providing disaster relief. </a:t>
            </a:r>
            <a:endParaRPr lang="en-US" sz="1800" dirty="0">
              <a:latin typeface="Tahoma" pitchFamily="34" charset="0"/>
              <a:cs typeface="Tahoma" pitchFamily="34" charset="0"/>
            </a:endParaRPr>
          </a:p>
        </p:txBody>
      </p:sp>
      <p:sp>
        <p:nvSpPr>
          <p:cNvPr id="4" name="Rounded Rectangle 3"/>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26626" name="Rectangle 2"/>
          <p:cNvSpPr>
            <a:spLocks noGrp="1" noChangeArrowheads="1"/>
          </p:cNvSpPr>
          <p:nvPr>
            <p:ph type="title"/>
          </p:nvPr>
        </p:nvSpPr>
        <p:spPr>
          <a:xfrm>
            <a:off x="762000" y="381000"/>
            <a:ext cx="7620000" cy="838200"/>
          </a:xfrm>
        </p:spPr>
        <p:txBody>
          <a:bodyPr>
            <a:normAutofit/>
          </a:bodyPr>
          <a:lstStyle/>
          <a:p>
            <a:r>
              <a:rPr lang="en-US" sz="2400" dirty="0" smtClean="0">
                <a:solidFill>
                  <a:srgbClr val="CC3300"/>
                </a:solidFill>
                <a:latin typeface="Tahoma" pitchFamily="34" charset="0"/>
              </a:rPr>
              <a:t>Some fine points</a:t>
            </a:r>
            <a:endParaRPr lang="en-US" sz="2400" dirty="0">
              <a:solidFill>
                <a:srgbClr val="1414D4"/>
              </a:solidFill>
            </a:endParaRPr>
          </a:p>
        </p:txBody>
      </p:sp>
      <p:sp>
        <p:nvSpPr>
          <p:cNvPr id="26627" name="Rectangle 3"/>
          <p:cNvSpPr>
            <a:spLocks noGrp="1" noChangeArrowheads="1"/>
          </p:cNvSpPr>
          <p:nvPr>
            <p:ph idx="1"/>
          </p:nvPr>
        </p:nvSpPr>
        <p:spPr>
          <a:xfrm>
            <a:off x="685800" y="1752600"/>
            <a:ext cx="8153400" cy="4876800"/>
          </a:xfrm>
        </p:spPr>
        <p:txBody>
          <a:bodyPr>
            <a:normAutofit/>
          </a:bodyPr>
          <a:lstStyle/>
          <a:p>
            <a:pPr>
              <a:buFont typeface="Wingdings" pitchFamily="2" charset="2"/>
              <a:buChar char="Ø"/>
            </a:pPr>
            <a:r>
              <a:rPr lang="en-US" sz="1800" dirty="0" smtClean="0">
                <a:latin typeface="Tahoma" pitchFamily="34" charset="0"/>
                <a:cs typeface="Tahoma" pitchFamily="34" charset="0"/>
              </a:rPr>
              <a:t>Some Amateurs believe that communications on behalf of one’s employer are allowed if the business is not for profit, or if the communications are transmitted outside the employee’s regular working hours.</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lvl="1">
              <a:buFont typeface="Wingdings" pitchFamily="2" charset="2"/>
              <a:buChar char="Ø"/>
            </a:pPr>
            <a:r>
              <a:rPr lang="en-US" sz="1400" dirty="0" smtClean="0">
                <a:latin typeface="Tahoma" pitchFamily="34" charset="0"/>
                <a:cs typeface="Tahoma" pitchFamily="34" charset="0"/>
              </a:rPr>
              <a:t>Rules do not distinguish between for-profit and non-profit organizations. </a:t>
            </a:r>
            <a:br>
              <a:rPr lang="en-US" sz="1400" dirty="0" smtClean="0">
                <a:latin typeface="Tahoma" pitchFamily="34" charset="0"/>
                <a:cs typeface="Tahoma" pitchFamily="34" charset="0"/>
              </a:rPr>
            </a:br>
            <a:endParaRPr lang="en-US" sz="1400" dirty="0" smtClean="0">
              <a:latin typeface="Tahoma" pitchFamily="34" charset="0"/>
              <a:cs typeface="Tahoma" pitchFamily="34" charset="0"/>
            </a:endParaRPr>
          </a:p>
          <a:p>
            <a:pPr lvl="1">
              <a:buFont typeface="Wingdings" pitchFamily="2" charset="2"/>
              <a:buChar char="Ø"/>
            </a:pPr>
            <a:r>
              <a:rPr lang="en-US" sz="1400" dirty="0" smtClean="0">
                <a:latin typeface="Tahoma" pitchFamily="34" charset="0"/>
                <a:cs typeface="Tahoma" pitchFamily="34" charset="0"/>
              </a:rPr>
              <a:t>Rules say nothing about the employee’s working hours or paid duty status. </a:t>
            </a:r>
            <a:br>
              <a:rPr lang="en-US" sz="1400" dirty="0" smtClean="0">
                <a:latin typeface="Tahoma" pitchFamily="34" charset="0"/>
                <a:cs typeface="Tahoma" pitchFamily="34" charset="0"/>
              </a:rPr>
            </a:br>
            <a:endParaRPr lang="en-US" sz="1400" dirty="0" smtClean="0">
              <a:latin typeface="Tahoma" pitchFamily="34" charset="0"/>
              <a:cs typeface="Tahoma" pitchFamily="34" charset="0"/>
            </a:endParaRPr>
          </a:p>
          <a:p>
            <a:pPr>
              <a:buFont typeface="Wingdings" pitchFamily="2" charset="2"/>
              <a:buChar char="Ø"/>
            </a:pPr>
            <a:r>
              <a:rPr lang="en-US" sz="1800" dirty="0" smtClean="0">
                <a:latin typeface="Tahoma" pitchFamily="34" charset="0"/>
                <a:cs typeface="Tahoma" pitchFamily="34" charset="0"/>
              </a:rPr>
              <a:t>Rules prohibit all communications on behalf of one’s employer, save for two very narrow exceptions [97.113(c) and (d)].  </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buFont typeface="Wingdings" pitchFamily="2" charset="2"/>
              <a:buChar char="Ø"/>
            </a:pPr>
            <a:r>
              <a:rPr lang="en-US" sz="1800" dirty="0" smtClean="0">
                <a:latin typeface="Tahoma" pitchFamily="34" charset="0"/>
                <a:cs typeface="Tahoma" pitchFamily="34" charset="0"/>
              </a:rPr>
              <a:t>Rules do not prohibit the recreational use of Amateur Radio by employees at a station located in the workplace, including club stations. </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buFont typeface="Wingdings" pitchFamily="2" charset="2"/>
              <a:buChar char="Ø"/>
            </a:pPr>
            <a:r>
              <a:rPr lang="en-US" sz="1800" dirty="0" smtClean="0">
                <a:latin typeface="Tahoma" pitchFamily="34" charset="0"/>
                <a:cs typeface="Tahoma" pitchFamily="34" charset="0"/>
              </a:rPr>
              <a:t>As long as employees are not communicating </a:t>
            </a:r>
            <a:r>
              <a:rPr lang="en-US" sz="1800" i="1" dirty="0" smtClean="0">
                <a:latin typeface="Tahoma" pitchFamily="34" charset="0"/>
                <a:cs typeface="Tahoma" pitchFamily="34" charset="0"/>
              </a:rPr>
              <a:t>on behalf of their employer, </a:t>
            </a:r>
            <a:r>
              <a:rPr lang="en-US" sz="1800" dirty="0" smtClean="0">
                <a:latin typeface="Tahoma" pitchFamily="34" charset="0"/>
                <a:cs typeface="Tahoma" pitchFamily="34" charset="0"/>
              </a:rPr>
              <a:t>i.e., doing their employer's business on the air, there is nothing illegal about the operation of these stations on the employer's premises. </a:t>
            </a:r>
            <a:endParaRPr lang="en-US" sz="1800" dirty="0">
              <a:latin typeface="Tahoma" pitchFamily="34" charset="0"/>
              <a:cs typeface="Tahoma" pitchFamily="34" charset="0"/>
            </a:endParaRPr>
          </a:p>
        </p:txBody>
      </p:sp>
      <p:sp>
        <p:nvSpPr>
          <p:cNvPr id="4" name="Rounded Rectangle 3"/>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914400" y="2057400"/>
            <a:ext cx="7467600" cy="3886200"/>
          </a:xfrm>
        </p:spPr>
        <p:txBody>
          <a:bodyPr>
            <a:normAutofit lnSpcReduction="10000"/>
          </a:bodyPr>
          <a:lstStyle/>
          <a:p>
            <a:pPr>
              <a:lnSpc>
                <a:spcPct val="90000"/>
              </a:lnSpc>
              <a:buClr>
                <a:schemeClr val="tx1"/>
              </a:buClr>
              <a:buFont typeface="Wingdings" pitchFamily="2" charset="2"/>
              <a:buChar char="Ø"/>
            </a:pPr>
            <a:r>
              <a:rPr lang="en-US" sz="1800" dirty="0" smtClean="0">
                <a:latin typeface="Tahoma" pitchFamily="34" charset="0"/>
                <a:cs typeface="Tahoma" pitchFamily="34" charset="0"/>
              </a:rPr>
              <a:t>The FCC has, for the most part, very clearly put the determination of what communications are proper in the hands of amateurs themselves. </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800" dirty="0" smtClean="0">
                <a:latin typeface="Tahoma" pitchFamily="34" charset="0"/>
                <a:cs typeface="Tahoma" pitchFamily="34" charset="0"/>
              </a:rPr>
              <a:t>The FCC has declined to give us a list of what events are legal.</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800" dirty="0" smtClean="0">
                <a:latin typeface="Tahoma" pitchFamily="34" charset="0"/>
                <a:cs typeface="Tahoma" pitchFamily="34" charset="0"/>
              </a:rPr>
              <a:t>Devotion of the FCC’s resources to detailed analysis and evaluation of hundreds of diverse projects and proposals is not a realistic expectation. </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800" dirty="0" smtClean="0">
                <a:latin typeface="Tahoma" pitchFamily="34" charset="0"/>
                <a:cs typeface="Tahoma" pitchFamily="34" charset="0"/>
              </a:rPr>
              <a:t>Appeals by well-meaning Amateurs to the FCC for rules interpretations undercut our argument that the Amateur Radio Service should be trusted to experiment with a great degree of freedom, largely regulate our own activities, and appeal to the FCC for regulation and enforcement only when all other options have been exhausted. </a:t>
            </a:r>
            <a:endParaRPr lang="en-US" sz="1800" dirty="0">
              <a:latin typeface="Tahoma" pitchFamily="34" charset="0"/>
              <a:cs typeface="Tahoma" pitchFamily="34" charset="0"/>
            </a:endParaRP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2"/>
          <p:cNvSpPr txBox="1">
            <a:spLocks noChangeArrowheads="1"/>
          </p:cNvSpPr>
          <p:nvPr/>
        </p:nvSpPr>
        <p:spPr>
          <a:xfrm>
            <a:off x="1676400" y="381000"/>
            <a:ext cx="53340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rPr>
              <a:t>Why not ask the FCC to decide for us?</a:t>
            </a:r>
            <a:endParaRPr kumimoji="0" lang="en-US" sz="2800" b="1" i="0" u="none" strike="noStrike" kern="1200" cap="none" spc="0" normalizeH="0" baseline="0" noProof="0" dirty="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066800" y="2057400"/>
            <a:ext cx="7315200" cy="3886200"/>
          </a:xfrm>
        </p:spPr>
        <p:txBody>
          <a:bodyPr>
            <a:normAutofit fontScale="92500" lnSpcReduction="10000"/>
          </a:bodyPr>
          <a:lstStyle/>
          <a:p>
            <a:pPr>
              <a:lnSpc>
                <a:spcPct val="90000"/>
              </a:lnSpc>
              <a:buClr>
                <a:schemeClr val="tx1"/>
              </a:buClr>
              <a:buFont typeface="Wingdings" pitchFamily="2" charset="2"/>
              <a:buChar char="Ø"/>
            </a:pPr>
            <a:r>
              <a:rPr lang="en-US" sz="1800" dirty="0" smtClean="0">
                <a:latin typeface="Tahoma" pitchFamily="34" charset="0"/>
                <a:cs typeface="Tahoma" pitchFamily="34" charset="0"/>
              </a:rPr>
              <a:t>In the past, when the FCC staff has been informally asked detailed questions about what is and is not legal, the outcome has been inconsistent and on occasion undesirable.</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800" dirty="0" smtClean="0">
                <a:latin typeface="Tahoma" pitchFamily="34" charset="0"/>
                <a:cs typeface="Tahoma" pitchFamily="34" charset="0"/>
              </a:rPr>
              <a:t>In some cases, restrictive interpretations have been given that hindered our freedom to experiment, innovate, and serve the public interest. </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800" dirty="0" smtClean="0">
                <a:latin typeface="Tahoma" pitchFamily="34" charset="0"/>
                <a:cs typeface="Tahoma" pitchFamily="34" charset="0"/>
              </a:rPr>
              <a:t>In some other cases, permissive interpretations have been given that were later reversed by the FCC, causing confusion. </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800" dirty="0" smtClean="0">
                <a:latin typeface="Tahoma" pitchFamily="34" charset="0"/>
                <a:cs typeface="Tahoma" pitchFamily="34" charset="0"/>
              </a:rPr>
              <a:t>Rather than ask FCC staff for interpretations, which are unofficial, Amateurs should rely on the text of the FCC’s Rules and on official Report and Order documents.</a:t>
            </a:r>
            <a:br>
              <a:rPr lang="en-US" sz="1800" dirty="0" smtClean="0">
                <a:latin typeface="Tahoma" pitchFamily="34" charset="0"/>
                <a:cs typeface="Tahoma" pitchFamily="34" charset="0"/>
              </a:rPr>
            </a:br>
            <a:endParaRPr lang="en-US" sz="18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800" dirty="0" smtClean="0">
                <a:latin typeface="Tahoma" pitchFamily="34" charset="0"/>
                <a:cs typeface="Tahoma" pitchFamily="34" charset="0"/>
              </a:rPr>
              <a:t>The ARRL has an entire department available to assist with these kinds of questions.</a:t>
            </a: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2"/>
          <p:cNvSpPr txBox="1">
            <a:spLocks noChangeArrowheads="1"/>
          </p:cNvSpPr>
          <p:nvPr/>
        </p:nvSpPr>
        <p:spPr>
          <a:xfrm>
            <a:off x="1676400" y="381000"/>
            <a:ext cx="5334000" cy="1143000"/>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rPr>
              <a:t>Why not ask the FCC to decide for us?</a:t>
            </a:r>
            <a:endParaRPr kumimoji="0" lang="en-US" sz="2800" b="1" i="0" u="none" strike="noStrike" kern="1200" cap="none" spc="0" normalizeH="0" baseline="0" noProof="0" dirty="0">
              <a:ln w="6350">
                <a:noFill/>
              </a:ln>
              <a:solidFill>
                <a:srgbClr val="CC3300"/>
              </a:solidFill>
              <a:effectLst>
                <a:outerShdw blurRad="114300" dist="101600" dir="2700000" algn="tl" rotWithShape="0">
                  <a:srgbClr val="000000">
                    <a:alpha val="40000"/>
                  </a:srgbClr>
                </a:outerShdw>
              </a:effectLst>
              <a:uLnTx/>
              <a:uFillTx/>
              <a:latin typeface="Tahoma" pitchFamily="34" charset="0"/>
              <a:ea typeface="+mj-ea"/>
              <a:cs typeface="+mj-cs"/>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381000"/>
            <a:ext cx="4953000" cy="1143000"/>
          </a:xfrm>
        </p:spPr>
        <p:txBody>
          <a:bodyPr>
            <a:normAutofit/>
          </a:bodyPr>
          <a:lstStyle/>
          <a:p>
            <a:r>
              <a:rPr lang="en-US" sz="3200" dirty="0" smtClean="0">
                <a:solidFill>
                  <a:srgbClr val="CC3300"/>
                </a:solidFill>
                <a:latin typeface="Tahoma" pitchFamily="34" charset="0"/>
              </a:rPr>
              <a:t>Review</a:t>
            </a:r>
            <a:endParaRPr lang="en-US" sz="3200" dirty="0">
              <a:solidFill>
                <a:srgbClr val="CC3300"/>
              </a:solidFill>
              <a:latin typeface="Tahoma" pitchFamily="34" charset="0"/>
            </a:endParaRPr>
          </a:p>
        </p:txBody>
      </p:sp>
      <p:sp>
        <p:nvSpPr>
          <p:cNvPr id="3075" name="Rectangle 3"/>
          <p:cNvSpPr>
            <a:spLocks noGrp="1" noChangeArrowheads="1"/>
          </p:cNvSpPr>
          <p:nvPr>
            <p:ph idx="1"/>
          </p:nvPr>
        </p:nvSpPr>
        <p:spPr>
          <a:xfrm>
            <a:off x="1066800" y="1752600"/>
            <a:ext cx="7315200" cy="4495800"/>
          </a:xfrm>
        </p:spPr>
        <p:txBody>
          <a:bodyPr>
            <a:noAutofit/>
          </a:bodyPr>
          <a:lstStyle/>
          <a:p>
            <a:pPr>
              <a:lnSpc>
                <a:spcPct val="90000"/>
              </a:lnSpc>
              <a:buClr>
                <a:schemeClr val="tx1"/>
              </a:buClr>
              <a:buFont typeface="Wingdings" pitchFamily="2" charset="2"/>
              <a:buChar char="Ø"/>
            </a:pPr>
            <a:r>
              <a:rPr lang="en-US" sz="1600" dirty="0" smtClean="0">
                <a:latin typeface="Tahoma" pitchFamily="34" charset="0"/>
                <a:cs typeface="Tahoma" pitchFamily="34" charset="0"/>
              </a:rPr>
              <a:t>No pay for providing communications.</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600" dirty="0" smtClean="0">
                <a:latin typeface="Tahoma" pitchFamily="34" charset="0"/>
                <a:cs typeface="Tahoma" pitchFamily="34" charset="0"/>
              </a:rPr>
              <a:t>No communications on behalf of employer (§97.113).</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600" dirty="0" smtClean="0">
                <a:latin typeface="Tahoma" pitchFamily="34" charset="0"/>
                <a:cs typeface="Tahoma" pitchFamily="34" charset="0"/>
              </a:rPr>
              <a:t>Emergency personnel during disaster relief permitted.</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600" dirty="0" smtClean="0">
                <a:latin typeface="Tahoma" pitchFamily="34" charset="0"/>
                <a:cs typeface="Tahoma" pitchFamily="34" charset="0"/>
              </a:rPr>
              <a:t>Employee can use employer club station when not communicating on behalf of employer.</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600" dirty="0" smtClean="0">
                <a:latin typeface="Tahoma" pitchFamily="34" charset="0"/>
                <a:cs typeface="Tahoma" pitchFamily="34" charset="0"/>
              </a:rPr>
              <a:t>No difference between employee on or off the clock.</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600" dirty="0" smtClean="0">
                <a:latin typeface="Tahoma" pitchFamily="34" charset="0"/>
                <a:cs typeface="Tahoma" pitchFamily="34" charset="0"/>
              </a:rPr>
              <a:t>No difference between profit or non-profit entity.</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600" dirty="0" smtClean="0">
                <a:latin typeface="Tahoma" pitchFamily="34" charset="0"/>
                <a:cs typeface="Tahoma" pitchFamily="34" charset="0"/>
              </a:rPr>
              <a:t>No business continuity communications for entities not in the business of disaster relief.</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600" dirty="0" smtClean="0">
                <a:latin typeface="Tahoma" pitchFamily="34" charset="0"/>
                <a:cs typeface="Tahoma" pitchFamily="34" charset="0"/>
              </a:rPr>
              <a:t>Fulfill §97.1 (Basis and Purpose).</a:t>
            </a:r>
            <a:br>
              <a:rPr lang="en-US" sz="1600" dirty="0" smtClean="0">
                <a:latin typeface="Tahoma" pitchFamily="34" charset="0"/>
                <a:cs typeface="Tahoma" pitchFamily="34" charset="0"/>
              </a:rPr>
            </a:br>
            <a:endParaRPr lang="en-US" sz="1600" dirty="0" smtClean="0">
              <a:latin typeface="Tahoma" pitchFamily="34" charset="0"/>
              <a:cs typeface="Tahoma" pitchFamily="34" charset="0"/>
            </a:endParaRPr>
          </a:p>
          <a:p>
            <a:pPr>
              <a:lnSpc>
                <a:spcPct val="90000"/>
              </a:lnSpc>
              <a:buClr>
                <a:schemeClr val="tx1"/>
              </a:buClr>
              <a:buFont typeface="Wingdings" pitchFamily="2" charset="2"/>
              <a:buChar char="Ø"/>
            </a:pPr>
            <a:r>
              <a:rPr lang="en-US" sz="1600" dirty="0" smtClean="0">
                <a:latin typeface="Tahoma" pitchFamily="34" charset="0"/>
                <a:cs typeface="Tahoma" pitchFamily="34" charset="0"/>
              </a:rPr>
              <a:t>Use critical thinking to interpret the rules and R&amp;O documents.</a:t>
            </a: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p:cNvPicPr>
            <a:picLocks noChangeAspect="1" noChangeArrowheads="1"/>
          </p:cNvPicPr>
          <p:nvPr/>
        </p:nvPicPr>
        <p:blipFill>
          <a:blip r:embed="rId2" cstate="print"/>
          <a:stretch>
            <a:fillRect/>
          </a:stretch>
        </p:blipFill>
        <p:spPr bwMode="auto">
          <a:xfrm>
            <a:off x="1066800" y="2584450"/>
            <a:ext cx="6983247" cy="3359150"/>
          </a:xfrm>
          <a:prstGeom prst="rect">
            <a:avLst/>
          </a:prstGeom>
          <a:noFill/>
          <a:ln w="19050">
            <a:solidFill>
              <a:schemeClr val="tx1"/>
            </a:solidFill>
            <a:miter lim="800000"/>
            <a:headEnd/>
            <a:tailEnd type="none" w="lg" len="lg"/>
          </a:ln>
          <a:effectLst>
            <a:outerShdw blurRad="50800" dist="38100" dir="2700000" algn="tl" rotWithShape="0">
              <a:prstClr val="black">
                <a:alpha val="40000"/>
              </a:prstClr>
            </a:outerShdw>
          </a:effectLst>
        </p:spPr>
      </p:pic>
      <p:pic>
        <p:nvPicPr>
          <p:cNvPr id="11" name="Picture 3"/>
          <p:cNvPicPr>
            <a:picLocks noChangeAspect="1" noChangeArrowheads="1"/>
          </p:cNvPicPr>
          <p:nvPr/>
        </p:nvPicPr>
        <p:blipFill>
          <a:blip r:embed="rId3" cstate="print"/>
          <a:srcRect/>
          <a:stretch>
            <a:fillRect/>
          </a:stretch>
        </p:blipFill>
        <p:spPr bwMode="auto">
          <a:xfrm>
            <a:off x="3581400" y="1066800"/>
            <a:ext cx="1905000" cy="635000"/>
          </a:xfrm>
          <a:prstGeom prst="rect">
            <a:avLst/>
          </a:prstGeom>
          <a:noFill/>
          <a:ln w="19050">
            <a:solidFill>
              <a:schemeClr val="tx1"/>
            </a:solidFill>
            <a:miter lim="800000"/>
            <a:headEnd/>
            <a:tailEnd type="none" w="lg" len="lg"/>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05000" y="381000"/>
            <a:ext cx="4953000" cy="1143000"/>
          </a:xfrm>
        </p:spPr>
        <p:txBody>
          <a:bodyPr>
            <a:normAutofit/>
          </a:bodyPr>
          <a:lstStyle/>
          <a:p>
            <a:r>
              <a:rPr lang="en-US" sz="3200" dirty="0" smtClean="0">
                <a:solidFill>
                  <a:srgbClr val="CC3300"/>
                </a:solidFill>
                <a:latin typeface="Tahoma" pitchFamily="34" charset="0"/>
              </a:rPr>
              <a:t>Scenario Discussion</a:t>
            </a:r>
            <a:endParaRPr lang="en-US" sz="3200" dirty="0">
              <a:solidFill>
                <a:srgbClr val="CC3300"/>
              </a:solidFill>
              <a:latin typeface="Tahoma" pitchFamily="34" charset="0"/>
            </a:endParaRPr>
          </a:p>
        </p:txBody>
      </p:sp>
      <p:pic>
        <p:nvPicPr>
          <p:cNvPr id="307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62000" y="2438400"/>
            <a:ext cx="7620000" cy="3046988"/>
          </a:xfrm>
          <a:prstGeom prst="rect">
            <a:avLst/>
          </a:prstGeom>
          <a:noFill/>
        </p:spPr>
        <p:txBody>
          <a:bodyPr wrap="square" rtlCol="0">
            <a:spAutoFit/>
          </a:bodyPr>
          <a:lstStyle/>
          <a:p>
            <a:r>
              <a:rPr lang="en-US" dirty="0" smtClean="0">
                <a:latin typeface="Tahoma" pitchFamily="34" charset="0"/>
                <a:cs typeface="Tahoma" pitchFamily="34" charset="0"/>
              </a:rPr>
              <a:t>Critical thinking is purposeful and reflective judgment about what to believe or what to do in response to observations, experience, verbal or written expressions, or arguments</a:t>
            </a:r>
            <a:r>
              <a:rPr lang="en-US" dirty="0" smtClean="0">
                <a:latin typeface="Tahoma" pitchFamily="34" charset="0"/>
                <a:cs typeface="Tahoma" pitchFamily="34" charset="0"/>
              </a:rPr>
              <a:t>.</a:t>
            </a:r>
          </a:p>
          <a:p>
            <a:endParaRPr lang="en-US" dirty="0" smtClean="0">
              <a:latin typeface="Tahoma" pitchFamily="34" charset="0"/>
              <a:cs typeface="Tahoma" pitchFamily="34" charset="0"/>
            </a:endParaRPr>
          </a:p>
          <a:p>
            <a:r>
              <a:rPr lang="en-US" dirty="0" smtClean="0">
                <a:latin typeface="Tahoma" pitchFamily="34" charset="0"/>
                <a:cs typeface="Tahoma" pitchFamily="34" charset="0"/>
              </a:rPr>
              <a:t>Let’s use or critical thinking and what we have learned to discuss some scenarios.</a:t>
            </a:r>
            <a:endParaRPr lang="en-US" dirty="0" smtClean="0">
              <a:latin typeface="Tahoma" pitchFamily="34" charset="0"/>
              <a:cs typeface="Tahoma" pitchFamily="34" charset="0"/>
            </a:endParaRPr>
          </a:p>
          <a:p>
            <a:endParaRPr lang="en-US"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2050" name="Rectangle 2"/>
          <p:cNvSpPr>
            <a:spLocks noGrp="1" noChangeArrowheads="1"/>
          </p:cNvSpPr>
          <p:nvPr>
            <p:ph type="title"/>
          </p:nvPr>
        </p:nvSpPr>
        <p:spPr>
          <a:xfrm>
            <a:off x="762000" y="2590800"/>
            <a:ext cx="7772400" cy="2057400"/>
          </a:xfrm>
        </p:spPr>
        <p:txBody>
          <a:bodyPr>
            <a:normAutofit/>
          </a:bodyPr>
          <a:lstStyle/>
          <a:p>
            <a:r>
              <a:rPr lang="en-US" sz="3600" dirty="0" smtClean="0">
                <a:solidFill>
                  <a:srgbClr val="CC3300"/>
                </a:solidFill>
                <a:effectLst>
                  <a:outerShdw blurRad="38100" dist="38100" dir="2700000" algn="tl">
                    <a:srgbClr val="000000">
                      <a:alpha val="43137"/>
                    </a:srgbClr>
                  </a:outerShdw>
                </a:effectLst>
                <a:latin typeface="Tahoma" pitchFamily="34" charset="0"/>
              </a:rPr>
              <a:t>ARRL Official Observer Program</a:t>
            </a:r>
            <a:r>
              <a:rPr lang="en-US" sz="1400" dirty="0" smtClean="0">
                <a:solidFill>
                  <a:srgbClr val="CC3300"/>
                </a:solidFill>
                <a:latin typeface="Tahoma" pitchFamily="34" charset="0"/>
              </a:rPr>
              <a:t/>
            </a:r>
            <a:br>
              <a:rPr lang="en-US" sz="1400" dirty="0" smtClean="0">
                <a:solidFill>
                  <a:srgbClr val="CC3300"/>
                </a:solidFill>
                <a:latin typeface="Tahoma" pitchFamily="34" charset="0"/>
              </a:rPr>
            </a:br>
            <a:r>
              <a:rPr lang="en-US" sz="1400" dirty="0" smtClean="0">
                <a:solidFill>
                  <a:srgbClr val="CC3300"/>
                </a:solidFill>
                <a:latin typeface="Tahoma" pitchFamily="34" charset="0"/>
              </a:rPr>
              <a:t/>
            </a:r>
            <a:br>
              <a:rPr lang="en-US" sz="1400" dirty="0" smtClean="0">
                <a:solidFill>
                  <a:srgbClr val="CC3300"/>
                </a:solidFill>
                <a:latin typeface="Tahoma" pitchFamily="34" charset="0"/>
              </a:rPr>
            </a:br>
            <a:r>
              <a:rPr lang="en-US" sz="2000" dirty="0" smtClean="0">
                <a:solidFill>
                  <a:srgbClr val="CC3300"/>
                </a:solidFill>
                <a:effectLst>
                  <a:outerShdw blurRad="38100" dist="38100" dir="2700000" algn="tl">
                    <a:srgbClr val="000000">
                      <a:alpha val="43137"/>
                    </a:srgbClr>
                  </a:outerShdw>
                </a:effectLst>
                <a:latin typeface="Tahoma" pitchFamily="34" charset="0"/>
              </a:rPr>
              <a:t>Amateur Auxiliary to </a:t>
            </a:r>
            <a:r>
              <a:rPr lang="en-US" sz="2000" dirty="0">
                <a:solidFill>
                  <a:srgbClr val="CC3300"/>
                </a:solidFill>
                <a:effectLst>
                  <a:outerShdw blurRad="38100" dist="38100" dir="2700000" algn="tl">
                    <a:srgbClr val="000000">
                      <a:alpha val="43137"/>
                    </a:srgbClr>
                  </a:outerShdw>
                </a:effectLst>
                <a:latin typeface="Tahoma" pitchFamily="34" charset="0"/>
              </a:rPr>
              <a:t>the </a:t>
            </a:r>
            <a:r>
              <a:rPr lang="en-US" sz="2000" dirty="0" smtClean="0">
                <a:solidFill>
                  <a:srgbClr val="CC3300"/>
                </a:solidFill>
                <a:effectLst>
                  <a:outerShdw blurRad="38100" dist="38100" dir="2700000" algn="tl">
                    <a:srgbClr val="000000">
                      <a:alpha val="43137"/>
                    </a:srgbClr>
                  </a:outerShdw>
                </a:effectLst>
                <a:latin typeface="Tahoma" pitchFamily="34" charset="0"/>
              </a:rPr>
              <a:t>FCC’s </a:t>
            </a:r>
            <a:r>
              <a:rPr lang="en-US" sz="2000" dirty="0">
                <a:solidFill>
                  <a:srgbClr val="CC3300"/>
                </a:solidFill>
                <a:effectLst>
                  <a:outerShdw blurRad="38100" dist="38100" dir="2700000" algn="tl">
                    <a:srgbClr val="000000">
                      <a:alpha val="43137"/>
                    </a:srgbClr>
                  </a:outerShdw>
                </a:effectLst>
                <a:latin typeface="Tahoma" pitchFamily="34" charset="0"/>
              </a:rPr>
              <a:t>Enforcement Bureau</a:t>
            </a:r>
          </a:p>
        </p:txBody>
      </p:sp>
      <p:sp>
        <p:nvSpPr>
          <p:cNvPr id="2073" name="Text Box 25"/>
          <p:cNvSpPr txBox="1">
            <a:spLocks noChangeArrowheads="1"/>
          </p:cNvSpPr>
          <p:nvPr/>
        </p:nvSpPr>
        <p:spPr bwMode="auto">
          <a:xfrm>
            <a:off x="1143000" y="4876800"/>
            <a:ext cx="6934200" cy="1200329"/>
          </a:xfrm>
          <a:prstGeom prst="rect">
            <a:avLst/>
          </a:prstGeom>
          <a:noFill/>
          <a:ln w="9525">
            <a:noFill/>
            <a:miter lim="800000"/>
            <a:headEnd/>
            <a:tailEnd/>
          </a:ln>
          <a:effectLst/>
        </p:spPr>
        <p:txBody>
          <a:bodyPr wrap="square">
            <a:spAutoFit/>
          </a:bodyPr>
          <a:lstStyle/>
          <a:p>
            <a:pPr>
              <a:spcBef>
                <a:spcPct val="50000"/>
              </a:spcBef>
            </a:pPr>
            <a:r>
              <a:rPr lang="en-US" sz="1800" dirty="0" smtClean="0">
                <a:effectLst>
                  <a:outerShdw blurRad="38100" dist="38100" dir="2700000" algn="tl">
                    <a:srgbClr val="000000">
                      <a:alpha val="43137"/>
                    </a:srgbClr>
                  </a:outerShdw>
                </a:effectLst>
                <a:latin typeface="Tahoma" pitchFamily="34" charset="0"/>
                <a:cs typeface="Tahoma" pitchFamily="34" charset="0"/>
              </a:rPr>
              <a:t>Roy Rabey, AD5KZ</a:t>
            </a:r>
          </a:p>
          <a:p>
            <a:pPr>
              <a:spcBef>
                <a:spcPct val="50000"/>
              </a:spcBef>
            </a:pPr>
            <a:r>
              <a:rPr lang="en-US" sz="1800" dirty="0" smtClean="0">
                <a:effectLst>
                  <a:outerShdw blurRad="38100" dist="38100" dir="2700000" algn="tl">
                    <a:srgbClr val="000000">
                      <a:alpha val="43137"/>
                    </a:srgbClr>
                  </a:outerShdw>
                </a:effectLst>
                <a:latin typeface="Tahoma" pitchFamily="34" charset="0"/>
                <a:cs typeface="Tahoma" pitchFamily="34" charset="0"/>
              </a:rPr>
              <a:t>ARRL North Texas Section OOC</a:t>
            </a:r>
          </a:p>
          <a:p>
            <a:pPr>
              <a:spcBef>
                <a:spcPct val="50000"/>
              </a:spcBef>
            </a:pPr>
            <a:r>
              <a:rPr lang="en-US" sz="1800" dirty="0" smtClean="0">
                <a:effectLst>
                  <a:outerShdw blurRad="38100" dist="38100" dir="2700000" algn="tl">
                    <a:srgbClr val="000000">
                      <a:alpha val="43137"/>
                    </a:srgbClr>
                  </a:outerShdw>
                </a:effectLst>
                <a:latin typeface="Tahoma" pitchFamily="34" charset="0"/>
                <a:cs typeface="Tahoma" pitchFamily="34" charset="0"/>
              </a:rPr>
              <a:t>ad5kz@arrl.net</a:t>
            </a:r>
            <a:endParaRPr lang="en-US" sz="1800" dirty="0">
              <a:effectLst>
                <a:outerShdw blurRad="38100" dist="38100" dir="2700000" algn="tl">
                  <a:srgbClr val="000000">
                    <a:alpha val="43137"/>
                  </a:srgbClr>
                </a:outerShdw>
              </a:effectLst>
              <a:latin typeface="Tahoma" pitchFamily="34" charset="0"/>
              <a:cs typeface="Tahoma" pitchFamily="34" charset="0"/>
            </a:endParaRPr>
          </a:p>
        </p:txBody>
      </p:sp>
      <p:sp>
        <p:nvSpPr>
          <p:cNvPr id="7" name="Rounded Rectangle 6"/>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2"/>
          <p:cNvSpPr txBox="1">
            <a:spLocks noChangeArrowheads="1"/>
          </p:cNvSpPr>
          <p:nvPr/>
        </p:nvSpPr>
        <p:spPr>
          <a:xfrm>
            <a:off x="1752600" y="685800"/>
            <a:ext cx="5715000" cy="20574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w="6350">
                  <a:noFill/>
                </a:ln>
                <a:gradFill flip="none" rotWithShape="1">
                  <a:gsLst>
                    <a:gs pos="100000">
                      <a:srgbClr val="000082"/>
                    </a:gs>
                    <a:gs pos="30000">
                      <a:srgbClr val="66008F"/>
                    </a:gs>
                    <a:gs pos="64999">
                      <a:srgbClr val="BA0066"/>
                    </a:gs>
                    <a:gs pos="89999">
                      <a:srgbClr val="FF0000"/>
                    </a:gs>
                    <a:gs pos="100000">
                      <a:srgbClr val="FF8200"/>
                    </a:gs>
                  </a:gsLst>
                  <a:lin ang="2700000" scaled="1"/>
                  <a:tileRect/>
                </a:gradFill>
                <a:effectLst>
                  <a:outerShdw blurRad="38100" dist="38100" dir="2700000" algn="tl">
                    <a:srgbClr val="000000">
                      <a:alpha val="43137"/>
                    </a:srgbClr>
                  </a:outerShdw>
                </a:effectLst>
                <a:uLnTx/>
                <a:uFillTx/>
                <a:latin typeface="Tahoma" pitchFamily="34" charset="0"/>
                <a:ea typeface="+mj-ea"/>
                <a:cs typeface="+mj-cs"/>
              </a:rPr>
              <a:t>Thank You!</a:t>
            </a:r>
            <a:endParaRPr kumimoji="0" lang="en-US" sz="4800" b="1" i="0" u="none" strike="noStrike" kern="1200" cap="none" spc="0" normalizeH="0" baseline="0" noProof="0" dirty="0">
              <a:ln w="6350">
                <a:noFill/>
              </a:ln>
              <a:gradFill flip="none" rotWithShape="1">
                <a:gsLst>
                  <a:gs pos="100000">
                    <a:srgbClr val="000082"/>
                  </a:gs>
                  <a:gs pos="30000">
                    <a:srgbClr val="66008F"/>
                  </a:gs>
                  <a:gs pos="64999">
                    <a:srgbClr val="BA0066"/>
                  </a:gs>
                  <a:gs pos="89999">
                    <a:srgbClr val="FF0000"/>
                  </a:gs>
                  <a:gs pos="100000">
                    <a:srgbClr val="FF8200"/>
                  </a:gs>
                </a:gsLst>
                <a:lin ang="2700000" scaled="1"/>
                <a:tileRect/>
              </a:gradFill>
              <a:effectLst>
                <a:outerShdw blurRad="38100" dist="38100" dir="2700000" algn="tl">
                  <a:srgbClr val="000000">
                    <a:alpha val="43137"/>
                  </a:srgbClr>
                </a:outerShdw>
              </a:effectLst>
              <a:uLnTx/>
              <a:uFillTx/>
              <a:latin typeface="Tahoma" pitchFamily="34" charset="0"/>
              <a:ea typeface="+mj-ea"/>
              <a:cs typeface="+mj-cs"/>
            </a:endParaRPr>
          </a:p>
        </p:txBody>
      </p:sp>
      <p:pic>
        <p:nvPicPr>
          <p:cNvPr id="10"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6146" name="Rectangle 2"/>
          <p:cNvSpPr>
            <a:spLocks noGrp="1" noChangeArrowheads="1"/>
          </p:cNvSpPr>
          <p:nvPr>
            <p:ph type="title"/>
          </p:nvPr>
        </p:nvSpPr>
        <p:spPr>
          <a:xfrm>
            <a:off x="152400" y="381000"/>
            <a:ext cx="8839200" cy="1447800"/>
          </a:xfrm>
        </p:spPr>
        <p:txBody>
          <a:bodyPr>
            <a:noAutofit/>
          </a:bodyPr>
          <a:lstStyle/>
          <a:p>
            <a:r>
              <a:rPr lang="en-US" sz="3200" dirty="0" smtClean="0">
                <a:solidFill>
                  <a:srgbClr val="CC3300"/>
                </a:solidFill>
                <a:latin typeface="Tahoma" pitchFamily="34" charset="0"/>
              </a:rPr>
              <a:t>The Answer Is </a:t>
            </a:r>
            <a:r>
              <a:rPr lang="en-US" sz="3200" u="sng" dirty="0" smtClean="0">
                <a:solidFill>
                  <a:srgbClr val="CC3300"/>
                </a:solidFill>
                <a:latin typeface="Tahoma" pitchFamily="34" charset="0"/>
              </a:rPr>
              <a:t>No</a:t>
            </a:r>
            <a:r>
              <a:rPr lang="en-US" sz="3200" dirty="0" smtClean="0">
                <a:solidFill>
                  <a:srgbClr val="CC3300"/>
                </a:solidFill>
                <a:latin typeface="Tahoma" pitchFamily="34" charset="0"/>
              </a:rPr>
              <a:t>.</a:t>
            </a:r>
            <a:br>
              <a:rPr lang="en-US" sz="3200" dirty="0" smtClean="0">
                <a:solidFill>
                  <a:srgbClr val="CC3300"/>
                </a:solidFill>
                <a:latin typeface="Tahoma" pitchFamily="34" charset="0"/>
              </a:rPr>
            </a:br>
            <a:r>
              <a:rPr lang="en-US" sz="3200" dirty="0" smtClean="0">
                <a:solidFill>
                  <a:srgbClr val="CC3300"/>
                </a:solidFill>
                <a:latin typeface="Tahoma" pitchFamily="34" charset="0"/>
              </a:rPr>
              <a:t/>
            </a:r>
            <a:br>
              <a:rPr lang="en-US" sz="3200" dirty="0" smtClean="0">
                <a:solidFill>
                  <a:srgbClr val="CC3300"/>
                </a:solidFill>
                <a:latin typeface="Tahoma" pitchFamily="34" charset="0"/>
              </a:rPr>
            </a:br>
            <a:r>
              <a:rPr lang="en-US" sz="3200" dirty="0" smtClean="0">
                <a:solidFill>
                  <a:srgbClr val="CC3300"/>
                </a:solidFill>
                <a:latin typeface="Tahoma" pitchFamily="34" charset="0"/>
              </a:rPr>
              <a:t>Why?</a:t>
            </a:r>
            <a:endParaRPr lang="en-US" sz="3200" dirty="0">
              <a:solidFill>
                <a:srgbClr val="CC3300"/>
              </a:solidFill>
              <a:latin typeface="Tahoma" pitchFamily="34" charset="0"/>
            </a:endParaRPr>
          </a:p>
        </p:txBody>
      </p:sp>
      <p:sp>
        <p:nvSpPr>
          <p:cNvPr id="6147" name="Rectangle 3"/>
          <p:cNvSpPr>
            <a:spLocks noGrp="1" noChangeArrowheads="1"/>
          </p:cNvSpPr>
          <p:nvPr>
            <p:ph idx="1"/>
          </p:nvPr>
        </p:nvSpPr>
        <p:spPr>
          <a:xfrm>
            <a:off x="1066800" y="2514600"/>
            <a:ext cx="7315200" cy="3733800"/>
          </a:xfrm>
        </p:spPr>
        <p:txBody>
          <a:bodyPr/>
          <a:lstStyle/>
          <a:p>
            <a:pPr>
              <a:buClr>
                <a:schemeClr val="tx1"/>
              </a:buClr>
              <a:buFont typeface="Wingdings" pitchFamily="2" charset="2"/>
              <a:buChar char="Ø"/>
            </a:pPr>
            <a:r>
              <a:rPr lang="en-US" sz="2000" dirty="0" smtClean="0">
                <a:latin typeface="Tahoma" pitchFamily="34" charset="0"/>
                <a:cs typeface="Tahoma" pitchFamily="34" charset="0"/>
              </a:rPr>
              <a:t>The FCC expects the Amateur Radio Service to be self policing and self regulating.</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We are responsible for interpreting the rules in a responsible manner.</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The FCC would prefer their resources to be used for other services. </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We would prefer to be in control of our own destiny.</a:t>
            </a:r>
          </a:p>
          <a:p>
            <a:pPr>
              <a:buClr>
                <a:schemeClr val="tx1"/>
              </a:buClr>
              <a:buFont typeface="Wingdings" pitchFamily="2" charset="2"/>
              <a:buChar char="Ø"/>
            </a:pPr>
            <a:endParaRPr lang="en-US" sz="2400" dirty="0">
              <a:latin typeface="Arial" pitchFamily="34" charset="0"/>
            </a:endParaRPr>
          </a:p>
        </p:txBody>
      </p:sp>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sp>
        <p:nvSpPr>
          <p:cNvPr id="2" name="Rectangle 2"/>
          <p:cNvSpPr txBox="1">
            <a:spLocks noChangeArrowheads="1"/>
          </p:cNvSpPr>
          <p:nvPr/>
        </p:nvSpPr>
        <p:spPr>
          <a:xfrm>
            <a:off x="381000" y="2438400"/>
            <a:ext cx="8382000" cy="2362200"/>
          </a:xfrm>
          <a:prstGeom prst="rect">
            <a:avLst/>
          </a:prstGeom>
        </p:spPr>
        <p:txBody>
          <a:bodyPr>
            <a:scene3d>
              <a:camera prst="orthographicFront"/>
              <a:lightRig rig="soft" dir="t"/>
            </a:scene3d>
            <a:sp3d extrusionH="57150"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1" i="0" u="none" strike="noStrike" kern="1200" cap="none" spc="0" normalizeH="0" baseline="0" noProof="0" dirty="0" smtClean="0">
              <a:ln w="6350">
                <a:noFill/>
              </a:ln>
              <a:solidFill>
                <a:srgbClr val="CC3300"/>
              </a:solidFill>
              <a:effectLst>
                <a:outerShdw blurRad="50800" dist="38100" dir="2700000" algn="tl" rotWithShape="0">
                  <a:prstClr val="black">
                    <a:alpha val="40000"/>
                  </a:prstClr>
                </a:outerShdw>
              </a:effectLst>
              <a:uLnTx/>
              <a:uFillTx/>
              <a:latin typeface="Tahoma" pitchFamily="34"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i="0" u="none" strike="noStrike" kern="1200" cap="none" spc="0" normalizeH="0" baseline="0" noProof="0" dirty="0" smtClean="0">
                <a:ln w="6350">
                  <a:noFill/>
                </a:ln>
                <a:solidFill>
                  <a:srgbClr val="CC3300"/>
                </a:solidFill>
                <a:effectLst>
                  <a:outerShdw blurRad="50800" dist="38100" dir="2700000" algn="tl" rotWithShape="0">
                    <a:prstClr val="black">
                      <a:alpha val="40000"/>
                    </a:prstClr>
                  </a:outerShdw>
                </a:effectLst>
                <a:uLnTx/>
                <a:uFillTx/>
                <a:latin typeface="Tahoma" pitchFamily="34" charset="0"/>
                <a:ea typeface="+mj-ea"/>
                <a:cs typeface="+mj-cs"/>
              </a:rPr>
              <a:t>The Amateur Auxiliary is the proper channel for resolution of rules violations within the Amateur Radio Service.</a:t>
            </a:r>
            <a:endParaRPr kumimoji="0" lang="en-US" sz="3200" i="0" u="none" strike="noStrike" kern="1200" cap="none" spc="0" normalizeH="0" baseline="0" noProof="0" dirty="0">
              <a:ln w="6350">
                <a:noFill/>
              </a:ln>
              <a:solidFill>
                <a:srgbClr val="CC3300"/>
              </a:solidFill>
              <a:effectLst>
                <a:outerShdw blurRad="50800" dist="38100" dir="2700000" algn="tl" rotWithShape="0">
                  <a:prstClr val="black">
                    <a:alpha val="40000"/>
                  </a:prstClr>
                </a:outerShdw>
              </a:effectLst>
              <a:uLnTx/>
              <a:uFillTx/>
              <a:latin typeface="Tahoma" pitchFamily="34" charset="0"/>
              <a:ea typeface="+mj-ea"/>
              <a:cs typeface="+mj-cs"/>
            </a:endParaRPr>
          </a:p>
        </p:txBody>
      </p:sp>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381000"/>
            <a:ext cx="4343400" cy="1143000"/>
          </a:xfrm>
        </p:spPr>
        <p:txBody>
          <a:bodyPr/>
          <a:lstStyle/>
          <a:p>
            <a:r>
              <a:rPr lang="en-US" sz="3200" dirty="0" smtClean="0">
                <a:solidFill>
                  <a:srgbClr val="CC3300"/>
                </a:solidFill>
                <a:latin typeface="Tahoma" pitchFamily="34" charset="0"/>
              </a:rPr>
              <a:t>What is the</a:t>
            </a:r>
            <a:br>
              <a:rPr lang="en-US" sz="3200" dirty="0" smtClean="0">
                <a:solidFill>
                  <a:srgbClr val="CC3300"/>
                </a:solidFill>
                <a:latin typeface="Tahoma" pitchFamily="34" charset="0"/>
              </a:rPr>
            </a:br>
            <a:r>
              <a:rPr lang="en-US" sz="3200" dirty="0" smtClean="0">
                <a:solidFill>
                  <a:srgbClr val="CC3300"/>
                </a:solidFill>
                <a:latin typeface="Tahoma" pitchFamily="34" charset="0"/>
              </a:rPr>
              <a:t>Amateur Auxiliary?</a:t>
            </a:r>
            <a:endParaRPr lang="en-US" sz="3200" dirty="0">
              <a:solidFill>
                <a:srgbClr val="CC3300"/>
              </a:solidFill>
              <a:latin typeface="Tahoma" pitchFamily="34" charset="0"/>
            </a:endParaRPr>
          </a:p>
        </p:txBody>
      </p:sp>
      <p:sp>
        <p:nvSpPr>
          <p:cNvPr id="6147" name="Rectangle 3"/>
          <p:cNvSpPr>
            <a:spLocks noGrp="1" noChangeArrowheads="1"/>
          </p:cNvSpPr>
          <p:nvPr>
            <p:ph idx="1"/>
          </p:nvPr>
        </p:nvSpPr>
        <p:spPr>
          <a:xfrm>
            <a:off x="1066800" y="1905000"/>
            <a:ext cx="7467600" cy="4404360"/>
          </a:xfrm>
        </p:spPr>
        <p:txBody>
          <a:bodyPr>
            <a:normAutofit fontScale="92500" lnSpcReduction="10000"/>
          </a:bodyPr>
          <a:lstStyle/>
          <a:p>
            <a:pPr>
              <a:buClr>
                <a:schemeClr val="tx1"/>
              </a:buClr>
              <a:buFont typeface="Wingdings" pitchFamily="2" charset="2"/>
              <a:buChar char="Ø"/>
            </a:pPr>
            <a:r>
              <a:rPr lang="en-US" sz="2000" dirty="0" smtClean="0">
                <a:latin typeface="Tahoma" pitchFamily="34" charset="0"/>
                <a:cs typeface="Tahoma" pitchFamily="34" charset="0"/>
              </a:rPr>
              <a:t>An official auxiliary of the FCC.</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Organization of volunteer Official Observers (OOs) administered by the ARRL.</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Monitor the ham bands for opportunities to assist hams with operating and technical issues.</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Help resolve issues that if chronic might get the attention of the FCC.</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Notify amateurs by mail of operating or technical irregularities.</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Collect, evaluate and prepare evidence for submission to the FCC’s enforcement bureau.</a:t>
            </a:r>
          </a:p>
        </p:txBody>
      </p:sp>
      <p:pic>
        <p:nvPicPr>
          <p:cNvPr id="6148"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828800" y="381000"/>
            <a:ext cx="5181600" cy="1143000"/>
          </a:xfrm>
        </p:spPr>
        <p:txBody>
          <a:bodyPr/>
          <a:lstStyle/>
          <a:p>
            <a:r>
              <a:rPr lang="en-US" sz="3200" dirty="0" smtClean="0">
                <a:solidFill>
                  <a:srgbClr val="CC3300"/>
                </a:solidFill>
                <a:latin typeface="Tahoma" pitchFamily="34" charset="0"/>
              </a:rPr>
              <a:t>Communications Act </a:t>
            </a:r>
            <a:br>
              <a:rPr lang="en-US" sz="3200" dirty="0" smtClean="0">
                <a:solidFill>
                  <a:srgbClr val="CC3300"/>
                </a:solidFill>
                <a:latin typeface="Tahoma" pitchFamily="34" charset="0"/>
              </a:rPr>
            </a:br>
            <a:r>
              <a:rPr lang="en-US" sz="3200" dirty="0" smtClean="0">
                <a:solidFill>
                  <a:srgbClr val="CC3300"/>
                </a:solidFill>
                <a:latin typeface="Tahoma" pitchFamily="34" charset="0"/>
              </a:rPr>
              <a:t>Amendments of 1982</a:t>
            </a:r>
            <a:endParaRPr lang="en-US" sz="3200" dirty="0">
              <a:solidFill>
                <a:srgbClr val="CC3300"/>
              </a:solidFill>
              <a:latin typeface="Tahoma" pitchFamily="34" charset="0"/>
            </a:endParaRPr>
          </a:p>
        </p:txBody>
      </p:sp>
      <p:sp>
        <p:nvSpPr>
          <p:cNvPr id="6147" name="Rectangle 3"/>
          <p:cNvSpPr>
            <a:spLocks noGrp="1" noChangeArrowheads="1"/>
          </p:cNvSpPr>
          <p:nvPr>
            <p:ph idx="1"/>
          </p:nvPr>
        </p:nvSpPr>
        <p:spPr>
          <a:xfrm>
            <a:off x="914400" y="1981200"/>
            <a:ext cx="7315200" cy="4328160"/>
          </a:xfrm>
        </p:spPr>
        <p:txBody>
          <a:bodyPr/>
          <a:lstStyle/>
          <a:p>
            <a:pPr>
              <a:buFont typeface="Wingdings" pitchFamily="2" charset="2"/>
              <a:buChar char="Ø"/>
            </a:pPr>
            <a:r>
              <a:rPr lang="en-US" sz="2000" dirty="0" smtClean="0">
                <a:latin typeface="Tahoma" pitchFamily="34" charset="0"/>
              </a:rPr>
              <a:t>In 1982 Congress passed the Communications Amendments Act of 1982 (Public Law 97-259).  It authorizes the FCC to use </a:t>
            </a:r>
            <a:r>
              <a:rPr lang="en-US" sz="2000" i="1" u="sng" dirty="0" smtClean="0">
                <a:latin typeface="Tahoma" pitchFamily="34" charset="0"/>
              </a:rPr>
              <a:t>volunteers</a:t>
            </a:r>
            <a:r>
              <a:rPr lang="en-US" sz="2000" dirty="0" smtClean="0">
                <a:latin typeface="Tahoma" pitchFamily="34" charset="0"/>
              </a:rPr>
              <a:t> to monitor the airwaves for rules violations.  </a:t>
            </a:r>
            <a:br>
              <a:rPr lang="en-US" sz="2000" dirty="0" smtClean="0">
                <a:latin typeface="Tahoma" pitchFamily="34" charset="0"/>
              </a:rPr>
            </a:br>
            <a:endParaRPr lang="en-US" sz="2000" dirty="0" smtClean="0">
              <a:latin typeface="Tahoma" pitchFamily="34" charset="0"/>
            </a:endParaRPr>
          </a:p>
          <a:p>
            <a:pPr>
              <a:buFont typeface="Wingdings" pitchFamily="2" charset="2"/>
              <a:buChar char="Ø"/>
            </a:pPr>
            <a:r>
              <a:rPr lang="en-US" sz="2000" dirty="0" smtClean="0">
                <a:latin typeface="Tahoma" pitchFamily="34" charset="0"/>
              </a:rPr>
              <a:t>As the result of an agreement between the FCC and ARRL, the Amateur Auxiliary was created. </a:t>
            </a:r>
          </a:p>
          <a:p>
            <a:pPr>
              <a:buNone/>
            </a:pPr>
            <a:r>
              <a:rPr lang="en-US" sz="2000" dirty="0" smtClean="0">
                <a:latin typeface="Tahoma" pitchFamily="34" charset="0"/>
              </a:rPr>
              <a:t>      </a:t>
            </a:r>
          </a:p>
          <a:p>
            <a:pPr>
              <a:buFont typeface="Wingdings" pitchFamily="2" charset="2"/>
              <a:buChar char="Ø"/>
            </a:pPr>
            <a:r>
              <a:rPr lang="en-US" sz="2000" dirty="0" smtClean="0">
                <a:latin typeface="Tahoma" pitchFamily="34" charset="0"/>
              </a:rPr>
              <a:t>The Amateur Auxiliary has legal status and legal protection.  </a:t>
            </a:r>
            <a:br>
              <a:rPr lang="en-US" sz="2000" dirty="0" smtClean="0">
                <a:latin typeface="Tahoma" pitchFamily="34" charset="0"/>
              </a:rPr>
            </a:br>
            <a:endParaRPr lang="en-US" sz="2000" dirty="0" smtClean="0">
              <a:latin typeface="Tahoma" pitchFamily="34" charset="0"/>
            </a:endParaRPr>
          </a:p>
          <a:p>
            <a:pPr>
              <a:buFont typeface="Wingdings" pitchFamily="2" charset="2"/>
              <a:buChar char="Ø"/>
            </a:pPr>
            <a:r>
              <a:rPr lang="en-US" sz="2000" dirty="0" smtClean="0">
                <a:latin typeface="Tahoma" pitchFamily="34" charset="0"/>
              </a:rPr>
              <a:t>Evidence gathered by the Amateur Auxiliary is valid in court cases.</a:t>
            </a:r>
            <a:endParaRPr lang="en-US" sz="2000" dirty="0">
              <a:latin typeface="Tahoma" pitchFamily="34" charset="0"/>
            </a:endParaRPr>
          </a:p>
        </p:txBody>
      </p:sp>
      <p:pic>
        <p:nvPicPr>
          <p:cNvPr id="6"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7"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8" name="Rounded Rectangle 7"/>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0" y="381000"/>
            <a:ext cx="4343400" cy="1143000"/>
          </a:xfrm>
        </p:spPr>
        <p:txBody>
          <a:bodyPr/>
          <a:lstStyle/>
          <a:p>
            <a:r>
              <a:rPr lang="en-US" sz="3200" dirty="0" smtClean="0">
                <a:solidFill>
                  <a:srgbClr val="CC3300"/>
                </a:solidFill>
                <a:latin typeface="Tahoma" pitchFamily="34" charset="0"/>
              </a:rPr>
              <a:t>Purposes of the</a:t>
            </a:r>
            <a:br>
              <a:rPr lang="en-US" sz="3200" dirty="0" smtClean="0">
                <a:solidFill>
                  <a:srgbClr val="CC3300"/>
                </a:solidFill>
                <a:latin typeface="Tahoma" pitchFamily="34" charset="0"/>
              </a:rPr>
            </a:br>
            <a:r>
              <a:rPr lang="en-US" sz="3200" dirty="0" smtClean="0">
                <a:solidFill>
                  <a:srgbClr val="CC3300"/>
                </a:solidFill>
                <a:latin typeface="Tahoma" pitchFamily="34" charset="0"/>
              </a:rPr>
              <a:t>Amateur </a:t>
            </a:r>
            <a:r>
              <a:rPr lang="en-US" sz="3200" dirty="0">
                <a:solidFill>
                  <a:srgbClr val="CC3300"/>
                </a:solidFill>
                <a:latin typeface="Tahoma" pitchFamily="34" charset="0"/>
              </a:rPr>
              <a:t>Auxiliary</a:t>
            </a:r>
          </a:p>
        </p:txBody>
      </p:sp>
      <p:sp>
        <p:nvSpPr>
          <p:cNvPr id="6147" name="Rectangle 3"/>
          <p:cNvSpPr>
            <a:spLocks noGrp="1" noChangeArrowheads="1"/>
          </p:cNvSpPr>
          <p:nvPr>
            <p:ph idx="1"/>
          </p:nvPr>
        </p:nvSpPr>
        <p:spPr>
          <a:xfrm>
            <a:off x="1066800" y="1905000"/>
            <a:ext cx="7543800" cy="4404360"/>
          </a:xfrm>
        </p:spPr>
        <p:txBody>
          <a:bodyPr/>
          <a:lstStyle/>
          <a:p>
            <a:pPr>
              <a:buClr>
                <a:schemeClr val="tx1"/>
              </a:buClr>
              <a:buFont typeface="Wingdings" pitchFamily="2" charset="2"/>
              <a:buChar char="Ø"/>
            </a:pPr>
            <a:r>
              <a:rPr lang="en-US" sz="2000" dirty="0" smtClean="0">
                <a:latin typeface="Tahoma" pitchFamily="34" charset="0"/>
                <a:cs typeface="Tahoma" pitchFamily="34" charset="0"/>
              </a:rPr>
              <a:t>Foster a wider knowledge of and compliance to the laws, rules &amp; regulations of the Amateur Radio Service.</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Extend the concepts of self regulation and self administration of the Amateur Radio Service (Self Policing).</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Enhance the opportunity for individual amateurs to contribute to the public welfare.</a:t>
            </a:r>
            <a:br>
              <a:rPr lang="en-US" sz="2000" dirty="0" smtClean="0">
                <a:latin typeface="Tahoma" pitchFamily="34" charset="0"/>
                <a:cs typeface="Tahoma" pitchFamily="34" charset="0"/>
              </a:rPr>
            </a:br>
            <a:endParaRPr lang="en-US" sz="2000" dirty="0" smtClean="0">
              <a:latin typeface="Tahoma" pitchFamily="34" charset="0"/>
              <a:cs typeface="Tahoma" pitchFamily="34" charset="0"/>
            </a:endParaRPr>
          </a:p>
          <a:p>
            <a:pPr>
              <a:buClr>
                <a:schemeClr val="tx1"/>
              </a:buClr>
              <a:buFont typeface="Wingdings" pitchFamily="2" charset="2"/>
              <a:buChar char="Ø"/>
            </a:pPr>
            <a:r>
              <a:rPr lang="en-US" sz="2000" dirty="0" smtClean="0">
                <a:latin typeface="Tahoma" pitchFamily="34" charset="0"/>
                <a:cs typeface="Tahoma" pitchFamily="34" charset="0"/>
              </a:rPr>
              <a:t>Enable the FCC to efficiently and effectively utilize its manpower and resources.</a:t>
            </a:r>
          </a:p>
          <a:p>
            <a:pPr>
              <a:buClr>
                <a:schemeClr val="tx1"/>
              </a:buClr>
              <a:buFont typeface="Wingdings" pitchFamily="2" charset="2"/>
              <a:buChar char="Ø"/>
            </a:pPr>
            <a:endParaRPr lang="en-US" sz="2400" dirty="0">
              <a:latin typeface="Arial" pitchFamily="34" charset="0"/>
            </a:endParaRPr>
          </a:p>
        </p:txBody>
      </p:sp>
      <p:pic>
        <p:nvPicPr>
          <p:cNvPr id="6148" name="Picture 4"/>
          <p:cNvPicPr>
            <a:picLocks noChangeAspect="1" noChangeArrowheads="1"/>
          </p:cNvPicPr>
          <p:nvPr/>
        </p:nvPicPr>
        <p:blipFill>
          <a:blip r:embed="rId2" cstate="print"/>
          <a:srcRect/>
          <a:stretch>
            <a:fillRect/>
          </a:stretch>
        </p:blipFill>
        <p:spPr bwMode="auto">
          <a:xfrm>
            <a:off x="457200" y="304800"/>
            <a:ext cx="623888" cy="1277938"/>
          </a:xfrm>
          <a:prstGeom prst="rect">
            <a:avLst/>
          </a:prstGeom>
          <a:noFill/>
          <a:ln w="9525">
            <a:noFill/>
            <a:miter lim="800000"/>
            <a:headEnd/>
            <a:tailEnd/>
          </a:ln>
          <a:effectLst/>
        </p:spPr>
      </p:pic>
      <p:pic>
        <p:nvPicPr>
          <p:cNvPr id="5" name="Picture 29" descr="FCC Logo - Return to the FCC Home Page">
            <a:hlinkClick r:id="rId3"/>
          </p:cNvPr>
          <p:cNvPicPr>
            <a:picLocks noChangeAspect="1" noChangeArrowheads="1"/>
          </p:cNvPicPr>
          <p:nvPr/>
        </p:nvPicPr>
        <p:blipFill>
          <a:blip r:embed="rId4" cstate="print"/>
          <a:srcRect/>
          <a:stretch>
            <a:fillRect/>
          </a:stretch>
        </p:blipFill>
        <p:spPr bwMode="auto">
          <a:xfrm>
            <a:off x="7010400" y="609600"/>
            <a:ext cx="1571625" cy="533400"/>
          </a:xfrm>
          <a:prstGeom prst="rect">
            <a:avLst/>
          </a:prstGeom>
          <a:noFill/>
          <a:effectLst>
            <a:outerShdw blurRad="50800" dist="38100" dir="2700000" algn="tl" rotWithShape="0">
              <a:prstClr val="black">
                <a:alpha val="40000"/>
              </a:prstClr>
            </a:outerShdw>
          </a:effectLst>
        </p:spPr>
      </p:pic>
      <p:sp>
        <p:nvSpPr>
          <p:cNvPr id="6" name="Rounded Rectangle 5"/>
          <p:cNvSpPr/>
          <p:nvPr/>
        </p:nvSpPr>
        <p:spPr>
          <a:xfrm>
            <a:off x="152400" y="152400"/>
            <a:ext cx="8839200" cy="6553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3723</TotalTime>
  <Words>1111</Words>
  <Application>Microsoft Office PowerPoint</Application>
  <PresentationFormat>On-screen Show (4:3)</PresentationFormat>
  <Paragraphs>255</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Apex</vt:lpstr>
      <vt:lpstr>    The Amateur’s Code  The Radio Amateur is:</vt:lpstr>
      <vt:lpstr>Part 2 Amateur Radio Public Service Communications Interpreting The Rules</vt:lpstr>
      <vt:lpstr>ARRL Official Observer Program  Amateur Auxiliary to the FCC’s Enforcement Bureau</vt:lpstr>
      <vt:lpstr>Slide 4</vt:lpstr>
      <vt:lpstr>The Answer Is No.  Why?</vt:lpstr>
      <vt:lpstr>Slide 6</vt:lpstr>
      <vt:lpstr>What is the Amateur Auxiliary?</vt:lpstr>
      <vt:lpstr>Communications Act  Amendments of 1982</vt:lpstr>
      <vt:lpstr>Purposes of the Amateur Auxiliary</vt:lpstr>
      <vt:lpstr>The ARRL Field Organization</vt:lpstr>
      <vt:lpstr>Organization of the Amateur Auxiliary</vt:lpstr>
      <vt:lpstr>Official Observer</vt:lpstr>
      <vt:lpstr>Slide 13</vt:lpstr>
      <vt:lpstr>How necessary is the  Amateur Auxiliary to the FCC?</vt:lpstr>
      <vt:lpstr>We’re All Human (Our equipment isn’t perfect either) </vt:lpstr>
      <vt:lpstr>Advisory Notice</vt:lpstr>
      <vt:lpstr>Good Operator Report</vt:lpstr>
      <vt:lpstr>Slide 18</vt:lpstr>
      <vt:lpstr>The Typical Escalation Process (When a case is deemed to be a serious repeated problem.)</vt:lpstr>
      <vt:lpstr>Getting Involved With The Official Observer Program</vt:lpstr>
      <vt:lpstr>By Getting Involved You…</vt:lpstr>
      <vt:lpstr>Summary</vt:lpstr>
      <vt:lpstr>Questions?</vt:lpstr>
      <vt:lpstr>Amateur Radio Public Service Communications</vt:lpstr>
      <vt:lpstr>The Big Issues</vt:lpstr>
      <vt:lpstr>Amateur Radio &amp;  Professional Public Service</vt:lpstr>
      <vt:lpstr>Prohibited Transmissions Exceptions</vt:lpstr>
      <vt:lpstr>How do we know what is legal?</vt:lpstr>
      <vt:lpstr>Resolving The Gray Areas</vt:lpstr>
      <vt:lpstr>How do we know what is legal?</vt:lpstr>
      <vt:lpstr>How do we know what is legal?</vt:lpstr>
      <vt:lpstr>Providing legal Amateur Radio communications</vt:lpstr>
      <vt:lpstr>Providing legal Amateur Radio communications to your employer?</vt:lpstr>
      <vt:lpstr>Amateur Radio &amp;  Professional Public Service</vt:lpstr>
      <vt:lpstr>Amateur Radio &amp;  Professional Public Service</vt:lpstr>
      <vt:lpstr>Some fine points</vt:lpstr>
      <vt:lpstr>Slide 37</vt:lpstr>
      <vt:lpstr>Slide 38</vt:lpstr>
      <vt:lpstr>Review</vt:lpstr>
      <vt:lpstr>Scenario Discussion</vt:lpstr>
      <vt:lpstr>ARRL Official Observer Program  Amateur Auxiliary to the FCC’s Enforcement Bureau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Amateur Auxilliary  to the  FCC’s Compliance and Information Bureau</dc:title>
  <dc:creator>sirois</dc:creator>
  <cp:lastModifiedBy>Roy Rabey</cp:lastModifiedBy>
  <cp:revision>445</cp:revision>
  <dcterms:created xsi:type="dcterms:W3CDTF">2001-03-22T02:29:57Z</dcterms:created>
  <dcterms:modified xsi:type="dcterms:W3CDTF">2010-06-16T20:48:05Z</dcterms:modified>
</cp:coreProperties>
</file>